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04"/>
  </p:notesMasterIdLst>
  <p:sldIdLst>
    <p:sldId id="960" r:id="rId2"/>
    <p:sldId id="1129" r:id="rId3"/>
    <p:sldId id="964" r:id="rId4"/>
    <p:sldId id="1047" r:id="rId5"/>
    <p:sldId id="1048" r:id="rId6"/>
    <p:sldId id="1049" r:id="rId7"/>
    <p:sldId id="1051" r:id="rId8"/>
    <p:sldId id="1050" r:id="rId9"/>
    <p:sldId id="1052" r:id="rId10"/>
    <p:sldId id="1196" r:id="rId11"/>
    <p:sldId id="1197" r:id="rId12"/>
    <p:sldId id="1198" r:id="rId13"/>
    <p:sldId id="1054" r:id="rId14"/>
    <p:sldId id="1055" r:id="rId15"/>
    <p:sldId id="1057" r:id="rId16"/>
    <p:sldId id="1058" r:id="rId17"/>
    <p:sldId id="1195" r:id="rId18"/>
    <p:sldId id="1199" r:id="rId19"/>
    <p:sldId id="1200" r:id="rId20"/>
    <p:sldId id="1201" r:id="rId21"/>
    <p:sldId id="1202" r:id="rId22"/>
    <p:sldId id="1061" r:id="rId23"/>
    <p:sldId id="1066" r:id="rId24"/>
    <p:sldId id="1062" r:id="rId25"/>
    <p:sldId id="1063" r:id="rId26"/>
    <p:sldId id="1064" r:id="rId27"/>
    <p:sldId id="1203" r:id="rId28"/>
    <p:sldId id="1067" r:id="rId29"/>
    <p:sldId id="1068" r:id="rId30"/>
    <p:sldId id="1069" r:id="rId31"/>
    <p:sldId id="1070" r:id="rId32"/>
    <p:sldId id="1071" r:id="rId33"/>
    <p:sldId id="1072" r:id="rId34"/>
    <p:sldId id="1204" r:id="rId35"/>
    <p:sldId id="1073" r:id="rId36"/>
    <p:sldId id="1074" r:id="rId37"/>
    <p:sldId id="1205" r:id="rId38"/>
    <p:sldId id="277" r:id="rId39"/>
    <p:sldId id="1128" r:id="rId40"/>
    <p:sldId id="258" r:id="rId41"/>
    <p:sldId id="1076" r:id="rId42"/>
    <p:sldId id="1077" r:id="rId43"/>
    <p:sldId id="1078" r:id="rId44"/>
    <p:sldId id="1081" r:id="rId45"/>
    <p:sldId id="1213" r:id="rId46"/>
    <p:sldId id="1082" r:id="rId47"/>
    <p:sldId id="1083" r:id="rId48"/>
    <p:sldId id="1084" r:id="rId49"/>
    <p:sldId id="1085" r:id="rId50"/>
    <p:sldId id="1086" r:id="rId51"/>
    <p:sldId id="1087" r:id="rId52"/>
    <p:sldId id="1088" r:id="rId53"/>
    <p:sldId id="1089" r:id="rId54"/>
    <p:sldId id="1090" r:id="rId55"/>
    <p:sldId id="1091" r:id="rId56"/>
    <p:sldId id="1093" r:id="rId57"/>
    <p:sldId id="1092" r:id="rId58"/>
    <p:sldId id="1095" r:id="rId59"/>
    <p:sldId id="1096" r:id="rId60"/>
    <p:sldId id="1098" r:id="rId61"/>
    <p:sldId id="1214" r:id="rId62"/>
    <p:sldId id="1097" r:id="rId63"/>
    <p:sldId id="1104" r:id="rId64"/>
    <p:sldId id="1099" r:id="rId65"/>
    <p:sldId id="1100" r:id="rId66"/>
    <p:sldId id="1102" r:id="rId67"/>
    <p:sldId id="1101" r:id="rId68"/>
    <p:sldId id="1103" r:id="rId69"/>
    <p:sldId id="1105" r:id="rId70"/>
    <p:sldId id="1107" r:id="rId71"/>
    <p:sldId id="1108" r:id="rId72"/>
    <p:sldId id="1109" r:id="rId73"/>
    <p:sldId id="1218" r:id="rId74"/>
    <p:sldId id="1216" r:id="rId75"/>
    <p:sldId id="1110" r:id="rId76"/>
    <p:sldId id="1219" r:id="rId77"/>
    <p:sldId id="1111" r:id="rId78"/>
    <p:sldId id="1112" r:id="rId79"/>
    <p:sldId id="1113" r:id="rId80"/>
    <p:sldId id="1114" r:id="rId81"/>
    <p:sldId id="1115" r:id="rId82"/>
    <p:sldId id="1116" r:id="rId83"/>
    <p:sldId id="1117" r:id="rId84"/>
    <p:sldId id="1118" r:id="rId85"/>
    <p:sldId id="1194" r:id="rId86"/>
    <p:sldId id="1119" r:id="rId87"/>
    <p:sldId id="1192" r:id="rId88"/>
    <p:sldId id="1220" r:id="rId89"/>
    <p:sldId id="1120" r:id="rId90"/>
    <p:sldId id="1121" r:id="rId91"/>
    <p:sldId id="1221" r:id="rId92"/>
    <p:sldId id="1122" r:id="rId93"/>
    <p:sldId id="1123" r:id="rId94"/>
    <p:sldId id="1125" r:id="rId95"/>
    <p:sldId id="1223" r:id="rId96"/>
    <p:sldId id="1224" r:id="rId97"/>
    <p:sldId id="1127" r:id="rId98"/>
    <p:sldId id="1222" r:id="rId99"/>
    <p:sldId id="1038" r:id="rId100"/>
    <p:sldId id="1079" r:id="rId101"/>
    <p:sldId id="1080" r:id="rId102"/>
    <p:sldId id="1094"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1348"/>
    <p:restoredTop sz="62941"/>
  </p:normalViewPr>
  <p:slideViewPr>
    <p:cSldViewPr snapToGrid="0" snapToObjects="1">
      <p:cViewPr varScale="1">
        <p:scale>
          <a:sx n="80" d="100"/>
          <a:sy n="80" d="100"/>
        </p:scale>
        <p:origin x="192" y="328"/>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5/18/20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middleboxes (and Internet arch), Net neutrality, buffering …</a:t>
            </a:r>
          </a:p>
          <a:p>
            <a:pPr marL="171450" indent="-171450">
              <a:buFont typeface="Arial" panose="020B0604020202020204" pitchFamily="34" charset="0"/>
              <a:buChar char="•"/>
            </a:pPr>
            <a:r>
              <a:rPr lang="en-US" dirty="0"/>
              <a:t>lighter header font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102</a:t>
            </a:fld>
            <a:endParaRPr lang="en-US"/>
          </a:p>
        </p:txBody>
      </p:sp>
    </p:spTree>
    <p:extLst>
      <p:ext uri="{BB962C8B-B14F-4D97-AF65-F5344CB8AC3E}">
        <p14:creationId xmlns:p14="http://schemas.microsoft.com/office/powerpoint/2010/main" val="38708381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a:p>
        </p:txBody>
      </p:sp>
    </p:spTree>
    <p:extLst>
      <p:ext uri="{BB962C8B-B14F-4D97-AF65-F5344CB8AC3E}">
        <p14:creationId xmlns:p14="http://schemas.microsoft.com/office/powerpoint/2010/main" val="28213066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9101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a:p>
        </p:txBody>
      </p:sp>
    </p:spTree>
    <p:extLst>
      <p:ext uri="{BB962C8B-B14F-4D97-AF65-F5344CB8AC3E}">
        <p14:creationId xmlns:p14="http://schemas.microsoft.com/office/powerpoint/2010/main" val="20745255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38765972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881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21171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39688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93768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9711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41</a:t>
            </a:fld>
            <a:endParaRPr lang="en-US"/>
          </a:p>
        </p:txBody>
      </p:sp>
    </p:spTree>
    <p:extLst>
      <p:ext uri="{BB962C8B-B14F-4D97-AF65-F5344CB8AC3E}">
        <p14:creationId xmlns:p14="http://schemas.microsoft.com/office/powerpoint/2010/main" val="29103623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a:p>
        </p:txBody>
      </p:sp>
    </p:spTree>
    <p:extLst>
      <p:ext uri="{BB962C8B-B14F-4D97-AF65-F5344CB8AC3E}">
        <p14:creationId xmlns:p14="http://schemas.microsoft.com/office/powerpoint/2010/main" val="257439433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77</a:t>
            </a:fld>
            <a:endParaRPr lang="en-US"/>
          </a:p>
        </p:txBody>
      </p:sp>
    </p:spTree>
    <p:extLst>
      <p:ext uri="{BB962C8B-B14F-4D97-AF65-F5344CB8AC3E}">
        <p14:creationId xmlns:p14="http://schemas.microsoft.com/office/powerpoint/2010/main" val="224179991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88</a:t>
            </a:fld>
            <a:endParaRPr lang="en-US"/>
          </a:p>
        </p:txBody>
      </p:sp>
    </p:spTree>
    <p:extLst>
      <p:ext uri="{BB962C8B-B14F-4D97-AF65-F5344CB8AC3E}">
        <p14:creationId xmlns:p14="http://schemas.microsoft.com/office/powerpoint/2010/main" val="156977969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a:t>
            </a:r>
            <a:r>
              <a:rPr lang="en-US" sz="1200" kern="1200" dirty="0" err="1">
                <a:solidFill>
                  <a:schemeClr val="tx1"/>
                </a:solidFill>
                <a:effectLst/>
                <a:latin typeface="+mn-lt"/>
                <a:ea typeface="+mn-ea"/>
                <a:cs typeface="+mn-cs"/>
              </a:rPr>
              <a:t>whiteboxes</a:t>
            </a:r>
            <a:r>
              <a:rPr lang="en-US" sz="1200" kern="1200" dirty="0">
                <a:solidFill>
                  <a:schemeClr val="tx1"/>
                </a:solidFill>
                <a:effectLst/>
                <a:latin typeface="+mn-lt"/>
                <a:ea typeface="+mn-ea"/>
                <a:cs typeface="+mn-cs"/>
              </a:rPr>
              <a:t>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100</a:t>
            </a:fld>
            <a:endParaRPr lang="en-US"/>
          </a:p>
        </p:txBody>
      </p:sp>
    </p:spTree>
    <p:extLst>
      <p:ext uri="{BB962C8B-B14F-4D97-AF65-F5344CB8AC3E}">
        <p14:creationId xmlns:p14="http://schemas.microsoft.com/office/powerpoint/2010/main" val="81524415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101</a:t>
            </a:fld>
            <a:endParaRPr lang="en-US"/>
          </a:p>
        </p:txBody>
      </p:sp>
    </p:spTree>
    <p:extLst>
      <p:ext uri="{BB962C8B-B14F-4D97-AF65-F5344CB8AC3E}">
        <p14:creationId xmlns:p14="http://schemas.microsoft.com/office/powerpoint/2010/main" val="29717788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image" Target="../media/image30.png"/><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9.png"/><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5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36.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27.emf"/></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5.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8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6.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image" Target="../media/image4.png"/><Relationship Id="rId21"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image" Target="../media/image3.png"/><Relationship Id="rId16" Type="http://schemas.openxmlformats.org/officeDocument/2006/relationships/image" Target="../media/image19.png"/><Relationship Id="rId20" Type="http://schemas.openxmlformats.org/officeDocument/2006/relationships/image" Target="../media/image23.png"/><Relationship Id="rId1" Type="http://schemas.openxmlformats.org/officeDocument/2006/relationships/slideLayout" Target="../slideLayouts/slideLayout4.xml"/><Relationship Id="rId6" Type="http://schemas.openxmlformats.org/officeDocument/2006/relationships/image" Target="../media/image8.png"/><Relationship Id="rId11" Type="http://schemas.openxmlformats.org/officeDocument/2006/relationships/image" Target="../media/image14.png"/><Relationship Id="rId5" Type="http://schemas.openxmlformats.org/officeDocument/2006/relationships/image" Target="../media/image7.png"/><Relationship Id="rId15" Type="http://schemas.openxmlformats.org/officeDocument/2006/relationships/image" Target="../media/image18.png"/><Relationship Id="rId10" Type="http://schemas.openxmlformats.org/officeDocument/2006/relationships/image" Target="../media/image13.png"/><Relationship Id="rId19" Type="http://schemas.openxmlformats.org/officeDocument/2006/relationships/image" Target="../media/image22.png"/><Relationship Id="rId4" Type="http://schemas.openxmlformats.org/officeDocument/2006/relationships/image" Target="../media/image6.png"/><Relationship Id="rId9" Type="http://schemas.openxmlformats.org/officeDocument/2006/relationships/image" Target="../media/image12.png"/><Relationship Id="rId14" Type="http://schemas.openxmlformats.org/officeDocument/2006/relationships/image" Target="../media/image17.pn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3.png"/><Relationship Id="rId7" Type="http://schemas.openxmlformats.org/officeDocument/2006/relationships/image" Target="../media/image6.png"/><Relationship Id="rId2" Type="http://schemas.openxmlformats.org/officeDocument/2006/relationships/notesSlide" Target="../notesSlides/notesSlide94.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14.pn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17.png"/><Relationship Id="rId3" Type="http://schemas.openxmlformats.org/officeDocument/2006/relationships/image" Target="../media/image42.png"/><Relationship Id="rId7" Type="http://schemas.openxmlformats.org/officeDocument/2006/relationships/image" Target="../media/image20.png"/><Relationship Id="rId12" Type="http://schemas.openxmlformats.org/officeDocument/2006/relationships/image" Target="../media/image23.png"/><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image" Target="../media/image19.png"/><Relationship Id="rId11" Type="http://schemas.openxmlformats.org/officeDocument/2006/relationships/image" Target="../media/image22.png"/><Relationship Id="rId5" Type="http://schemas.openxmlformats.org/officeDocument/2006/relationships/image" Target="../media/image44.png"/><Relationship Id="rId10" Type="http://schemas.openxmlformats.org/officeDocument/2006/relationships/image" Target="../media/image45.png"/><Relationship Id="rId4" Type="http://schemas.openxmlformats.org/officeDocument/2006/relationships/image" Target="../media/image43.png"/><Relationship Id="rId9" Type="http://schemas.openxmlformats.org/officeDocument/2006/relationships/image" Target="../media/image18.pn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4</a:t>
            </a:r>
            <a:br>
              <a:rPr lang="en-US" altLang="en-US" sz="6000" b="1" dirty="0">
                <a:solidFill>
                  <a:srgbClr val="000099"/>
                </a:solidFill>
                <a:latin typeface="+mj-lt"/>
              </a:rPr>
            </a:br>
            <a:r>
              <a:rPr lang="en-US" altLang="en-US" sz="5400" b="1" dirty="0">
                <a:solidFill>
                  <a:srgbClr val="000099"/>
                </a:solidFill>
                <a:latin typeface="+mj-lt"/>
              </a:rPr>
              <a:t>Network Layer:</a:t>
            </a:r>
          </a:p>
          <a:p>
            <a:pPr eaLnBrk="1" hangingPunct="1">
              <a:lnSpc>
                <a:spcPct val="85000"/>
              </a:lnSpc>
            </a:pPr>
            <a:r>
              <a:rPr lang="en-US" altLang="en-US" sz="5400" b="1" dirty="0">
                <a:solidFill>
                  <a:srgbClr val="000099"/>
                </a:solidFill>
                <a:latin typeface="+mj-lt"/>
              </a:rPr>
              <a:t>Data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a:bodyPr>
          <a:lstStyle/>
          <a:p>
            <a:r>
              <a:rPr lang="en-US" altLang="en-US" dirty="0">
                <a:ea typeface="ＭＳ Ｐゴシック" panose="020B0600070205080204" pitchFamily="34" charset="-128"/>
                <a:cs typeface="ＭＳ Ｐゴシック" panose="020B0600070205080204" pitchFamily="34" charset="-128"/>
              </a:rPr>
              <a:t>network links have MTU (max. transfer size) - largest possible link-level frame</a:t>
            </a:r>
          </a:p>
          <a:p>
            <a:pPr lvl="1"/>
            <a:r>
              <a:rPr lang="en-US" altLang="en-US" dirty="0">
                <a:ea typeface="ＭＳ Ｐゴシック" panose="020B0600070205080204" pitchFamily="34" charset="-128"/>
              </a:rPr>
              <a:t>different link types, different MTUs </a:t>
            </a:r>
          </a:p>
          <a:p>
            <a:r>
              <a:rPr lang="en-US" altLang="en-US" dirty="0">
                <a:ea typeface="ＭＳ Ｐゴシック" panose="020B0600070205080204" pitchFamily="34" charset="-128"/>
                <a:cs typeface="ＭＳ Ｐゴシック" panose="020B0600070205080204" pitchFamily="34" charset="-128"/>
              </a:rPr>
              <a:t>large IP datagram divided (“</a:t>
            </a:r>
            <a:r>
              <a:rPr lang="en-US" altLang="ja-JP" dirty="0">
                <a:ea typeface="ＭＳ Ｐゴシック" panose="020B0600070205080204" pitchFamily="34" charset="-128"/>
                <a:cs typeface="ＭＳ Ｐゴシック" panose="020B0600070205080204" pitchFamily="34" charset="-128"/>
              </a:rPr>
              <a:t>fragmented”) within net</a:t>
            </a:r>
          </a:p>
          <a:p>
            <a:pPr lvl="1"/>
            <a:r>
              <a:rPr lang="en-US" altLang="en-US" dirty="0">
                <a:ea typeface="ＭＳ Ｐゴシック" panose="020B0600070205080204" pitchFamily="34" charset="-128"/>
              </a:rPr>
              <a:t>one datagram becomes several datagrams</a:t>
            </a:r>
          </a:p>
          <a:p>
            <a:pPr lvl="1"/>
            <a:r>
              <a:rPr lang="en-US" altLang="ja-JP" dirty="0">
                <a:ea typeface="ＭＳ Ｐゴシック" panose="020B0600070205080204" pitchFamily="34" charset="-128"/>
              </a:rPr>
              <a:t>“reassembled” only at </a:t>
            </a:r>
            <a:r>
              <a:rPr lang="en-US" altLang="ja-JP" i="1" dirty="0">
                <a:ea typeface="ＭＳ Ｐゴシック" panose="020B0600070205080204" pitchFamily="34" charset="-128"/>
              </a:rPr>
              <a:t>destination</a:t>
            </a:r>
            <a:endParaRPr lang="en-US" altLang="ja-JP" dirty="0">
              <a:ea typeface="ＭＳ Ｐゴシック" panose="020B0600070205080204" pitchFamily="34" charset="-128"/>
            </a:endParaRPr>
          </a:p>
          <a:p>
            <a:pPr lvl="1"/>
            <a:r>
              <a:rPr lang="en-US" altLang="en-US" dirty="0">
                <a:ea typeface="ＭＳ Ｐゴシック" panose="020B0600070205080204" pitchFamily="34" charset="-128"/>
              </a:rPr>
              <a:t>IP header bits used to identify, order related fragments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100</a:t>
            </a:fld>
            <a:endParaRPr lang="en-US" dirty="0"/>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25025" y="2106638"/>
            <a:ext cx="246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fragmentation: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in: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one large datagram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out:</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3 smaller datagrams</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0" y="3737001"/>
            <a:ext cx="1395412" cy="490537"/>
            <a:chOff x="2701" y="2439"/>
            <a:chExt cx="879"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reassembly</a:t>
              </a:r>
              <a:endPar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000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101</a:t>
            </a:fld>
            <a:endParaRPr lang="en-US"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5"/>
            <a:ext cx="4181475" cy="660400"/>
            <a:chOff x="3006" y="1205"/>
            <a:chExt cx="2634" cy="416"/>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6"/>
              <a:chOff x="3006" y="1205"/>
              <a:chExt cx="2634" cy="416"/>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6"/>
              <a:chOff x="3006" y="1205"/>
              <a:chExt cx="2634" cy="416"/>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one large datagram becomes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several smaller datagrams</a:t>
              </a: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en-US" altLang="en-US" sz="3200" dirty="0">
                <a:solidFill>
                  <a:srgbClr val="0000A3"/>
                </a:solidFill>
                <a:latin typeface="+mn-lt"/>
              </a:rPr>
              <a:t>example:</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4000 byte datagram</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en-US"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 bytes in </a:t>
            </a:r>
            <a:b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data field</a:t>
            </a: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2333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en-US" dirty="0"/>
              <a:t>DHCP: Wireshark output </a:t>
            </a:r>
            <a:r>
              <a:rPr lang="en-US" sz="4000" dirty="0"/>
              <a:t>(home LAN)</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102</a:t>
            </a:fld>
            <a:endParaRPr lang="en-US" dirty="0"/>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dirty="0">
                <a:solidFill>
                  <a:srgbClr val="FF0000"/>
                </a:solidFill>
              </a:rPr>
              <a:t>Boot Reply (2)</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b="1" dirty="0">
                <a:solidFill>
                  <a:srgbClr val="FF0000"/>
                </a:solidFill>
              </a:rPr>
              <a:t>Client IP address: 192.168.1.101 (192.168.1.101)</a:t>
            </a:r>
          </a:p>
          <a:p>
            <a:pPr>
              <a:lnSpc>
                <a:spcPct val="90000"/>
              </a:lnSpc>
            </a:pPr>
            <a:r>
              <a:rPr lang="en-US" altLang="en-US" sz="1400" dirty="0"/>
              <a:t>Your (client) IP address: 0.0.0.0 (0.0.0.0)</a:t>
            </a:r>
          </a:p>
          <a:p>
            <a:pPr>
              <a:lnSpc>
                <a:spcPct val="90000"/>
              </a:lnSpc>
            </a:pPr>
            <a:r>
              <a:rPr lang="en-US" altLang="en-US" sz="1400" b="1" dirty="0">
                <a:solidFill>
                  <a:srgbClr val="FF0000"/>
                </a:solidFill>
              </a:rPr>
              <a:t>Next server IP address: 192.168.1.1 (192.168.1.1)</a:t>
            </a:r>
          </a:p>
          <a:p>
            <a:pPr>
              <a:lnSpc>
                <a:spcPct val="90000"/>
              </a:lnSpc>
            </a:pPr>
            <a:r>
              <a:rPr lang="en-US" altLang="en-US" sz="1400" dirty="0"/>
              <a:t>Relay agent IP address: 0.0.0.0 (0.0.0.0)</a:t>
            </a:r>
          </a:p>
          <a:p>
            <a:pPr>
              <a:lnSpc>
                <a:spcPct val="90000"/>
              </a:lnSpc>
            </a:pPr>
            <a:r>
              <a:rPr lang="en-US" altLang="en-US" sz="1400" dirty="0"/>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b="1" dirty="0">
                <a:solidFill>
                  <a:srgbClr val="FF0000"/>
                </a:solidFill>
              </a:rPr>
              <a:t>Option: (t=53,l=1) DHCP Message Type = DHCP ACK</a:t>
            </a:r>
          </a:p>
          <a:p>
            <a:pPr>
              <a:lnSpc>
                <a:spcPct val="90000"/>
              </a:lnSpc>
            </a:pPr>
            <a:r>
              <a:rPr lang="en-US" altLang="en-US" sz="1400" b="1" dirty="0">
                <a:solidFill>
                  <a:srgbClr val="FF0000"/>
                </a:solidFill>
              </a:rPr>
              <a:t>Option: (t=54,l=4) Server Identifier = 192.168.1.1</a:t>
            </a:r>
          </a:p>
          <a:p>
            <a:pPr>
              <a:lnSpc>
                <a:spcPct val="90000"/>
              </a:lnSpc>
            </a:pPr>
            <a:r>
              <a:rPr lang="en-US" altLang="en-US" sz="1400" b="1" dirty="0">
                <a:solidFill>
                  <a:srgbClr val="FF0000"/>
                </a:solidFill>
              </a:rPr>
              <a:t>Option: (t=1,l=4) Subnet Mask = 255.255.255.0</a:t>
            </a:r>
          </a:p>
          <a:p>
            <a:pPr>
              <a:lnSpc>
                <a:spcPct val="90000"/>
              </a:lnSpc>
            </a:pPr>
            <a:r>
              <a:rPr lang="en-US" altLang="en-US" sz="1400" b="1" dirty="0">
                <a:solidFill>
                  <a:srgbClr val="FF0000"/>
                </a:solidFill>
              </a:rPr>
              <a:t>Option: (t=3,l=4) Router = 192.168.1.1</a:t>
            </a:r>
          </a:p>
          <a:p>
            <a:pPr>
              <a:lnSpc>
                <a:spcPct val="90000"/>
              </a:lnSpc>
            </a:pPr>
            <a:r>
              <a:rPr lang="en-US" altLang="en-US" sz="1400" b="1" dirty="0">
                <a:solidFill>
                  <a:srgbClr val="FF0000"/>
                </a:solidFill>
              </a:rPr>
              <a:t>Option: (6) Domain Name Server</a:t>
            </a:r>
          </a:p>
          <a:p>
            <a:pPr>
              <a:lnSpc>
                <a:spcPct val="90000"/>
              </a:lnSpc>
            </a:pPr>
            <a:r>
              <a:rPr lang="en-US" altLang="en-US" sz="1400" b="1" dirty="0">
                <a:solidFill>
                  <a:srgbClr val="FF0000"/>
                </a:solidFill>
              </a:rPr>
              <a:t>     Length: 12; Value: 445747E2445749F244574092; </a:t>
            </a:r>
          </a:p>
          <a:p>
            <a:pPr>
              <a:lnSpc>
                <a:spcPct val="90000"/>
              </a:lnSpc>
            </a:pPr>
            <a:r>
              <a:rPr lang="en-US" altLang="en-US" sz="1400" b="1" dirty="0">
                <a:solidFill>
                  <a:srgbClr val="FF0000"/>
                </a:solidFill>
              </a:rPr>
              <a:t>      IP Address: 68.87.71.226;</a:t>
            </a:r>
          </a:p>
          <a:p>
            <a:pPr>
              <a:lnSpc>
                <a:spcPct val="90000"/>
              </a:lnSpc>
            </a:pPr>
            <a:r>
              <a:rPr lang="en-US" altLang="en-US" sz="1400" b="1" dirty="0">
                <a:solidFill>
                  <a:srgbClr val="FF0000"/>
                </a:solidFill>
              </a:rPr>
              <a:t>      IP Address: 68.87.73.242; </a:t>
            </a:r>
          </a:p>
          <a:p>
            <a:pPr>
              <a:lnSpc>
                <a:spcPct val="90000"/>
              </a:lnSpc>
            </a:pPr>
            <a:r>
              <a:rPr lang="en-US" altLang="en-US" sz="1400" b="1" dirty="0">
                <a:solidFill>
                  <a:srgbClr val="FF0000"/>
                </a:solidFill>
              </a:rPr>
              <a:t>      IP Address: 68.87.64.146</a:t>
            </a:r>
          </a:p>
          <a:p>
            <a:pPr>
              <a:lnSpc>
                <a:spcPct val="90000"/>
              </a:lnSpc>
            </a:pPr>
            <a:r>
              <a:rPr lang="en-US" altLang="en-US" sz="1400" b="1" dirty="0">
                <a:solidFill>
                  <a:srgbClr val="FF0000"/>
                </a:solidFill>
              </a:rPr>
              <a:t>Option: (t=15,l=20) Domain Name = "hsd1.ma.comcast.net."</a:t>
            </a:r>
          </a:p>
          <a:p>
            <a:pPr>
              <a:lnSpc>
                <a:spcPct val="90000"/>
              </a:lnSpc>
            </a:pPr>
            <a:endParaRPr lang="en-US" altLang="en-US" sz="1000" dirty="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u="sng" dirty="0">
                <a:solidFill>
                  <a:srgbClr val="FF0000"/>
                </a:solidFill>
              </a:rPr>
              <a:t>Boot Request (1)</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dirty="0"/>
              <a:t>Client IP address: 0.0.0.0 (0.0.0.0)</a:t>
            </a:r>
          </a:p>
          <a:p>
            <a:pPr>
              <a:lnSpc>
                <a:spcPct val="90000"/>
              </a:lnSpc>
            </a:pPr>
            <a:r>
              <a:rPr lang="en-US" altLang="en-US" sz="1400" dirty="0"/>
              <a:t>Your (client) IP address: 0.0.0.0 (0.0.0.0)</a:t>
            </a:r>
          </a:p>
          <a:p>
            <a:pPr>
              <a:lnSpc>
                <a:spcPct val="90000"/>
              </a:lnSpc>
            </a:pPr>
            <a:r>
              <a:rPr lang="en-US" altLang="en-US" sz="1400" dirty="0"/>
              <a:t>Next server IP address: 0.0.0.0 (0.0.0.0)</a:t>
            </a:r>
          </a:p>
          <a:p>
            <a:pPr>
              <a:lnSpc>
                <a:spcPct val="90000"/>
              </a:lnSpc>
            </a:pPr>
            <a:r>
              <a:rPr lang="en-US" altLang="en-US" sz="1400" dirty="0"/>
              <a:t>Relay agent IP address: 0.0.0.0 (0.0.0.0)</a:t>
            </a:r>
          </a:p>
          <a:p>
            <a:pPr>
              <a:lnSpc>
                <a:spcPct val="90000"/>
              </a:lnSpc>
            </a:pPr>
            <a:r>
              <a:rPr lang="en-US" altLang="en-US" sz="1400" b="1" dirty="0">
                <a:solidFill>
                  <a:srgbClr val="FF0000"/>
                </a:solidFill>
              </a:rPr>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dirty="0"/>
              <a:t>Option: (t=53,l=1) </a:t>
            </a:r>
            <a:r>
              <a:rPr lang="en-US" altLang="en-US" sz="1400" b="1" dirty="0">
                <a:solidFill>
                  <a:srgbClr val="FF0000"/>
                </a:solidFill>
              </a:rPr>
              <a:t>DHCP Message Type = DHCP Request</a:t>
            </a:r>
          </a:p>
          <a:p>
            <a:pPr>
              <a:lnSpc>
                <a:spcPct val="90000"/>
              </a:lnSpc>
            </a:pPr>
            <a:r>
              <a:rPr lang="en-US" altLang="en-US" sz="1400" dirty="0"/>
              <a:t>Option: (61) Client identifier</a:t>
            </a:r>
          </a:p>
          <a:p>
            <a:pPr>
              <a:lnSpc>
                <a:spcPct val="90000"/>
              </a:lnSpc>
            </a:pPr>
            <a:r>
              <a:rPr lang="en-US" altLang="en-US" sz="1400" dirty="0"/>
              <a:t>     Length: 7; Value: 010016D323688A; </a:t>
            </a:r>
          </a:p>
          <a:p>
            <a:pPr>
              <a:lnSpc>
                <a:spcPct val="90000"/>
              </a:lnSpc>
            </a:pPr>
            <a:r>
              <a:rPr lang="en-US" altLang="en-US" sz="1400" dirty="0"/>
              <a:t>     Hardware type: Ethernet</a:t>
            </a:r>
          </a:p>
          <a:p>
            <a:pPr>
              <a:lnSpc>
                <a:spcPct val="90000"/>
              </a:lnSpc>
            </a:pPr>
            <a:r>
              <a:rPr lang="en-US" altLang="en-US" sz="1400" dirty="0"/>
              <a:t>     Client MAC address: Wistron_23:68:8a (00:16:d3:23:68:8a)</a:t>
            </a:r>
          </a:p>
          <a:p>
            <a:pPr>
              <a:lnSpc>
                <a:spcPct val="90000"/>
              </a:lnSpc>
            </a:pPr>
            <a:r>
              <a:rPr lang="en-US" altLang="en-US" sz="1400" dirty="0"/>
              <a:t>Option: (t=50,l=4) Requested IP Address = 192.168.1.101</a:t>
            </a:r>
          </a:p>
          <a:p>
            <a:pPr>
              <a:lnSpc>
                <a:spcPct val="90000"/>
              </a:lnSpc>
            </a:pPr>
            <a:r>
              <a:rPr lang="en-US" altLang="en-US" sz="1400" dirty="0"/>
              <a:t>Option: (t=12,l=5) Host Name = "nomad"</a:t>
            </a:r>
          </a:p>
          <a:p>
            <a:pPr>
              <a:lnSpc>
                <a:spcPct val="90000"/>
              </a:lnSpc>
            </a:pPr>
            <a:r>
              <a:rPr lang="en-US" altLang="en-US" sz="1400" b="1" dirty="0">
                <a:solidFill>
                  <a:srgbClr val="FF0000"/>
                </a:solidFill>
              </a:rPr>
              <a:t>Option: (55) Parameter Request List</a:t>
            </a:r>
          </a:p>
          <a:p>
            <a:pPr>
              <a:lnSpc>
                <a:spcPct val="90000"/>
              </a:lnSpc>
            </a:pPr>
            <a:r>
              <a:rPr lang="en-US" altLang="en-US" sz="1400" dirty="0"/>
              <a:t>     Length: 11; Value: 010F03062C2E2F1F21F92B</a:t>
            </a:r>
          </a:p>
          <a:p>
            <a:pPr>
              <a:lnSpc>
                <a:spcPct val="90000"/>
              </a:lnSpc>
            </a:pPr>
            <a:r>
              <a:rPr lang="en-US" altLang="en-US" sz="1400" dirty="0"/>
              <a:t>     </a:t>
            </a:r>
            <a:r>
              <a:rPr lang="en-US" altLang="en-US" sz="1400" b="1" dirty="0">
                <a:solidFill>
                  <a:srgbClr val="FF0000"/>
                </a:solidFill>
              </a:rPr>
              <a:t>1 = Subnet Mask; 15 = Domain Name</a:t>
            </a:r>
          </a:p>
          <a:p>
            <a:pPr>
              <a:lnSpc>
                <a:spcPct val="90000"/>
              </a:lnSpc>
            </a:pPr>
            <a:r>
              <a:rPr lang="en-US" altLang="en-US" sz="1400" b="1" dirty="0">
                <a:solidFill>
                  <a:srgbClr val="FF0000"/>
                </a:solidFill>
              </a:rPr>
              <a:t>     3 = Router; 6 = Domain Name Server</a:t>
            </a:r>
          </a:p>
          <a:p>
            <a:pPr>
              <a:lnSpc>
                <a:spcPct val="90000"/>
              </a:lnSpc>
            </a:pPr>
            <a:r>
              <a:rPr lang="en-US" altLang="en-US" sz="1400" dirty="0"/>
              <a:t>     44 = NetBIOS over TCP/IP Name Server</a:t>
            </a:r>
          </a:p>
          <a:p>
            <a:pPr>
              <a:lnSpc>
                <a:spcPct val="90000"/>
              </a:lnSpc>
            </a:pPr>
            <a:r>
              <a:rPr lang="en-US" altLang="en-US" sz="1400" dirty="0"/>
              <a:t>     ……</a:t>
            </a:r>
            <a:endParaRPr lang="en-US" altLang="en-US" sz="1200" dirty="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965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reply</a:t>
            </a:r>
            <a:endParaRPr lang="en-US" altLang="en-US" dirty="0">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3853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request</a:t>
            </a:r>
          </a:p>
        </p:txBody>
      </p:sp>
    </p:spTree>
    <p:extLst>
      <p:ext uri="{BB962C8B-B14F-4D97-AF65-F5344CB8AC3E}">
        <p14:creationId xmlns:p14="http://schemas.microsoft.com/office/powerpoint/2010/main" val="2531178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8015501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108037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Network layer: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network layer services, focusing on data plane:</a:t>
            </a:r>
          </a:p>
          <a:p>
            <a:pPr lvl="1">
              <a:buFont typeface="Arial"/>
              <a:buChar char="•"/>
              <a:defRPr/>
            </a:pPr>
            <a:r>
              <a:rPr lang="en-US" sz="2800" dirty="0"/>
              <a:t>network layer service models</a:t>
            </a:r>
          </a:p>
          <a:p>
            <a:pPr lvl="1">
              <a:buFont typeface="Arial"/>
              <a:buChar char="•"/>
              <a:defRPr/>
            </a:pPr>
            <a:r>
              <a:rPr lang="en-US" sz="2800" dirty="0"/>
              <a:t>forwarding versus routing</a:t>
            </a:r>
          </a:p>
          <a:p>
            <a:pPr lvl="1">
              <a:buFont typeface="Arial"/>
              <a:buChar char="•"/>
              <a:defRPr/>
            </a:pPr>
            <a:r>
              <a:rPr lang="en-US" sz="2800" dirty="0"/>
              <a:t>how a router works</a:t>
            </a:r>
          </a:p>
          <a:p>
            <a:pPr lvl="1">
              <a:buFont typeface="Arial"/>
              <a:buChar char="•"/>
              <a:defRPr/>
            </a:pPr>
            <a:r>
              <a:rPr lang="en-US" sz="2800" dirty="0"/>
              <a:t>addressing</a:t>
            </a:r>
          </a:p>
          <a:p>
            <a:pPr lvl="1">
              <a:buFont typeface="Arial"/>
              <a:buChar char="•"/>
              <a:defRPr/>
            </a:pPr>
            <a:r>
              <a:rPr lang="en-US" sz="2800" dirty="0"/>
              <a:t>generalized forwarding</a:t>
            </a:r>
          </a:p>
          <a:p>
            <a:pPr lvl="1">
              <a:buFont typeface="Arial"/>
              <a:buChar char="•"/>
              <a:defRPr/>
            </a:pPr>
            <a:r>
              <a:rPr lang="en-US" sz="2800" dirty="0"/>
              <a:t>Internet architecture</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172199" y="1572573"/>
            <a:ext cx="5584371" cy="4351338"/>
          </a:xfrm>
        </p:spPr>
        <p:txBody>
          <a:bodyPr>
            <a:normAutofit/>
          </a:bodyPr>
          <a:lstStyle/>
          <a:p>
            <a:pPr marL="407988" indent="-277813"/>
            <a:r>
              <a:rPr lang="en-US" sz="3200" dirty="0"/>
              <a:t>instantiation, implementation in the Internet</a:t>
            </a:r>
          </a:p>
          <a:p>
            <a:pPr lvl="1"/>
            <a:r>
              <a:rPr lang="en-US" sz="2800" dirty="0"/>
              <a:t>IP protocol</a:t>
            </a:r>
          </a:p>
          <a:p>
            <a:pPr lvl="1"/>
            <a:r>
              <a:rPr lang="en-US" sz="2800" dirty="0"/>
              <a:t>NAT, middleboxes</a:t>
            </a:r>
          </a:p>
        </p:txBody>
      </p:sp>
      <p:sp>
        <p:nvSpPr>
          <p:cNvPr id="5" name="Slide Number Placeholder 4">
            <a:extLst>
              <a:ext uri="{FF2B5EF4-FFF2-40B4-BE49-F238E27FC236}">
                <a16:creationId xmlns:a16="http://schemas.microsoft.com/office/drawing/2014/main" id="{AF90DE33-80BA-7C4C-A2DC-16FEA33E29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a:t>
            </a:fld>
            <a:endParaRPr lang="en-US" dirty="0"/>
          </a:p>
        </p:txBody>
      </p:sp>
    </p:spTree>
    <p:extLst>
      <p:ext uri="{BB962C8B-B14F-4D97-AF65-F5344CB8AC3E}">
        <p14:creationId xmlns:p14="http://schemas.microsoft.com/office/powerpoint/2010/main" val="410028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706103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664477" y="5835029"/>
            <a:ext cx="552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bus</a:t>
            </a: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2600"/>
            <a:chOff x="1968777" y="4452316"/>
            <a:chExt cx="2798763" cy="175260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813327" y="5838204"/>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2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7491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interconnection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network</a:t>
              </a: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major types of switching fabrics:</a:t>
            </a: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20691238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first generation routers:</a:t>
            </a:r>
          </a:p>
          <a:p>
            <a:pPr marL="404813" indent="-287338"/>
            <a:r>
              <a:rPr lang="en-US" altLang="en-US" dirty="0">
                <a:ea typeface="ＭＳ Ｐゴシック" panose="020B0600070205080204" pitchFamily="34" charset="-128"/>
                <a:cs typeface="ＭＳ Ｐゴシック" panose="020B0600070205080204" pitchFamily="34" charset="-128"/>
              </a:rPr>
              <a:t>traditional computers with switching under direct control of CPU</a:t>
            </a:r>
          </a:p>
          <a:p>
            <a:pPr marL="404813" indent="-287338"/>
            <a:r>
              <a:rPr lang="en-US" altLang="en-US" dirty="0">
                <a:ea typeface="ＭＳ Ｐゴシック" panose="020B0600070205080204" pitchFamily="34" charset="-128"/>
                <a:cs typeface="ＭＳ Ｐゴシック" panose="020B0600070205080204" pitchFamily="34" charset="-128"/>
              </a:rPr>
              <a:t>packet copied to system’</a:t>
            </a:r>
            <a:r>
              <a:rPr lang="en-US" altLang="ja-JP" dirty="0">
                <a:ea typeface="ＭＳ Ｐゴシック" panose="020B0600070205080204" pitchFamily="34" charset="-128"/>
                <a:cs typeface="ＭＳ Ｐゴシック" panose="020B0600070205080204" pitchFamily="34" charset="-128"/>
              </a:rPr>
              <a:t>s memory</a:t>
            </a:r>
          </a:p>
          <a:p>
            <a:pPr marL="404813" indent="-287338"/>
            <a:r>
              <a:rPr lang="en-US" altLang="en-US" dirty="0">
                <a:ea typeface="ＭＳ Ｐゴシック" panose="020B0600070205080204" pitchFamily="34" charset="-128"/>
                <a:cs typeface="ＭＳ Ｐゴシック" panose="020B0600070205080204" pitchFamily="34" charset="-128"/>
              </a:rPr>
              <a:t>speed limited by memory bandwidth (2 bus crossings per datagram)</a:t>
            </a:r>
            <a:endParaRPr lang="en-US"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memory</a:t>
            </a:r>
            <a:endParaRPr lang="en-US"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6611937" cy="1787525"/>
            <a:chOff x="983" y="2540"/>
            <a:chExt cx="4165" cy="1126"/>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24" y="2773"/>
              <a:ext cx="63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5" y="2555"/>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output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8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system bus</a:t>
              </a: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a:bodyPr>
          <a:lstStyle/>
          <a:p>
            <a:pPr>
              <a:buFont typeface="Wingdings" charset="2"/>
              <a:buChar char="§"/>
              <a:defRPr/>
            </a:pPr>
            <a:r>
              <a:rPr lang="en-US" sz="3200" dirty="0"/>
              <a:t>datagram from input port memory to output port memory via a shared bus</a:t>
            </a:r>
          </a:p>
          <a:p>
            <a:pPr>
              <a:buFont typeface="Wingdings" charset="2"/>
              <a:buChar char="§"/>
              <a:defRPr/>
            </a:pPr>
            <a:r>
              <a:rPr lang="en-US" sz="3200" i="1" dirty="0">
                <a:solidFill>
                  <a:srgbClr val="CC0000"/>
                </a:solidFill>
              </a:rPr>
              <a:t>bus contention:</a:t>
            </a:r>
            <a:r>
              <a:rPr lang="en-US" sz="3200" dirty="0"/>
              <a:t>  switching speed limited by bus bandwidth</a:t>
            </a:r>
          </a:p>
          <a:p>
            <a:pPr>
              <a:buFont typeface="Wingdings" charset="2"/>
              <a:buChar char="§"/>
              <a:defRPr/>
            </a:pPr>
            <a:r>
              <a:rPr lang="en-US" sz="3200" dirty="0"/>
              <a:t>32 Gbps bus, Cisco 5600: sufficient speed for access routers</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a bus</a:t>
            </a:r>
            <a:endParaRPr lang="en-US" sz="4800" dirty="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6168703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en-US" sz="3200" dirty="0"/>
              <a:t>Crossbar, Clos networks, other interconnection nets initially developed to connect processors in multiprocessor</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8097079" y="4019964"/>
            <a:ext cx="3244414" cy="2535302"/>
            <a:chOff x="8097079" y="4019964"/>
            <a:chExt cx="3244414" cy="2535302"/>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8097079" y="5989983"/>
              <a:ext cx="3244414" cy="565283"/>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8x8 multistage switch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built from smaller-sized switches</a:t>
              </a: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multistage switch: </a:t>
            </a:r>
            <a:r>
              <a:rPr kumimoji="0" lang="en-US" sz="3200" b="0" i="1" u="none" strike="noStrike" kern="1200" cap="none" spc="0" normalizeH="0" baseline="0" noProof="0" dirty="0" err="1">
                <a:ln>
                  <a:noFill/>
                </a:ln>
                <a:solidFill>
                  <a:prstClr val="black"/>
                </a:solidFill>
                <a:effectLst/>
                <a:uLnTx/>
                <a:uFillTx/>
                <a:latin typeface="Calibri" panose="020F0502020204030204"/>
                <a:ea typeface="+mn-ea"/>
                <a:cs typeface="+mn-cs"/>
              </a:rPr>
              <a:t>nxn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switch from multiple stages of smaller switches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281825"/>
            <a:ext cx="6477000" cy="2118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exploiting parallelism: </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fragment datagram into fixed length cells on entry</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switch cells through the fabric, reassemble datagram at exit</a:t>
            </a: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en-US" sz="3200" dirty="0"/>
              <a:t>scaling, using multiple switching “planes” in parallel: </a:t>
            </a:r>
          </a:p>
          <a:p>
            <a:pPr lvl="1" indent="-287338">
              <a:buFont typeface="Wingdings" charset="2"/>
              <a:buChar char="§"/>
              <a:defRPr/>
            </a:pPr>
            <a:r>
              <a:rPr lang="en-US" sz="2800" dirty="0"/>
              <a:t>speedup, scaleup via parallelism</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200970" cy="1311965"/>
                  <a:chOff x="4426226" y="4479235"/>
                  <a:chExt cx="1200970"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175002" cy="1311965"/>
                  <a:chOff x="4426226" y="4479235"/>
                  <a:chExt cx="1175002"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175002" cy="1311965"/>
                  <a:chOff x="4426226" y="4479235"/>
                  <a:chExt cx="1175002"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175002" cy="1311965"/>
                  <a:chOff x="4426226" y="4479235"/>
                  <a:chExt cx="1175002"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175002" cy="1311965"/>
                  <a:chOff x="4426226" y="4479235"/>
                  <a:chExt cx="1175002"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175002" cy="1311965"/>
                  <a:chOff x="4426226" y="4479235"/>
                  <a:chExt cx="1175002"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175002" cy="1311965"/>
                  <a:chOff x="4426226" y="4479235"/>
                  <a:chExt cx="1175002"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00970" cy="1311965"/>
                  <a:chOff x="4426226" y="4479235"/>
                  <a:chExt cx="1200970"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Cisco CRS router:</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basic unit: 8 switching planes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plane: 3-stage interconnection network</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up to 100’s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Tbps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switching capacity</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372394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en-US" altLang="en-US" sz="3200" dirty="0">
                <a:solidFill>
                  <a:srgbClr val="CC0000"/>
                </a:solidFill>
                <a:ea typeface="ＭＳ Ｐゴシック" panose="020B0600070205080204" pitchFamily="34" charset="-128"/>
                <a:cs typeface="Arial" panose="020B0604020202020204" pitchFamily="34" charset="0"/>
              </a:rPr>
              <a:t>Network layer: overview</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dirty="0">
                <a:ea typeface="ＭＳ Ｐゴシック" panose="020B0600070205080204" pitchFamily="34" charset="-128"/>
                <a:cs typeface="ＭＳ Ｐゴシック" panose="020B0600070205080204" pitchFamily="34" charset="-128"/>
              </a:rPr>
              <a:t>Generalized Forwarding, SDN</a:t>
            </a:r>
          </a:p>
          <a:p>
            <a:pPr lvl="1">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spcBef>
                <a:spcPts val="600"/>
              </a:spcBef>
            </a:pPr>
            <a:r>
              <a:rPr lang="en-US" altLang="en-US" sz="3200" dirty="0">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3</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a:t>
            </a:r>
          </a:p>
          <a:p>
            <a:pPr lvl="1">
              <a:spcBef>
                <a:spcPts val="0"/>
              </a:spcBef>
            </a:pPr>
            <a:r>
              <a:rPr lang="en-US" altLang="en-US" sz="2800" dirty="0">
                <a:ea typeface="ＭＳ Ｐゴシック" panose="020B0600070205080204" pitchFamily="34" charset="-128"/>
                <a:cs typeface="Arial" panose="020B0604020202020204" pitchFamily="34" charset="0"/>
              </a:rPr>
              <a:t>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t>
              </a: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abric</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172273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38078792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en-US" altLang="en-US" dirty="0">
                <a:ea typeface="ＭＳ Ｐゴシック" panose="020B0600070205080204" pitchFamily="34" charset="-128"/>
                <a:cs typeface="ＭＳ Ｐゴシック" panose="020B0600070205080204" pitchFamily="34" charset="-128"/>
              </a:rPr>
              <a:t>RFC 3439 rule of thumb: average buffering equal to “t</a:t>
            </a:r>
            <a:r>
              <a:rPr lang="en-US" altLang="ja-JP" dirty="0">
                <a:ea typeface="ＭＳ Ｐゴシック" panose="020B0600070205080204" pitchFamily="34" charset="-128"/>
                <a:cs typeface="ＭＳ Ｐゴシック" panose="020B0600070205080204" pitchFamily="34" charset="-128"/>
              </a:rPr>
              <a:t>ypical” RTT (say 250 </a:t>
            </a:r>
            <a:r>
              <a:rPr lang="en-US" altLang="ja-JP" dirty="0" err="1">
                <a:ea typeface="ＭＳ Ｐゴシック" panose="020B0600070205080204" pitchFamily="34" charset="-128"/>
                <a:cs typeface="ＭＳ Ｐゴシック" panose="020B0600070205080204" pitchFamily="34" charset="-128"/>
              </a:rPr>
              <a:t>msec</a:t>
            </a:r>
            <a:r>
              <a:rPr lang="en-US" altLang="ja-JP" dirty="0">
                <a:ea typeface="ＭＳ Ｐゴシック" panose="020B0600070205080204" pitchFamily="34" charset="-128"/>
                <a:cs typeface="ＭＳ Ｐゴシック" panose="020B0600070205080204" pitchFamily="34" charset="-128"/>
              </a:rPr>
              <a:t>) times link capacity C</a:t>
            </a:r>
          </a:p>
          <a:p>
            <a:pPr lvl="1"/>
            <a:r>
              <a:rPr lang="en-US" altLang="en-US" dirty="0">
                <a:ea typeface="ＭＳ Ｐゴシック" panose="020B0600070205080204" pitchFamily="34" charset="-128"/>
              </a:rPr>
              <a:t>e.g., C = 10 Gbps link: 2.5 Gbit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How much buffering?</a:t>
            </a:r>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69460"/>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but</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too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much buffering can increase delays (particularly in home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long RTTs: poor performance for </a:t>
            </a:r>
            <a:r>
              <a:rPr kumimoji="0" lang="en-US" altLang="en-US" sz="26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realtime</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apps, sluggish TCP response </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recall delay-based congestion control: “keep bottleneck link just full enough (busy) but no fuller”</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RTT  C</a:t>
                </a: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t>
                </a: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more recent recommendation: with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flows, buffering equal to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Buffer Management</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buffer management: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which packet to add, drop when buffers are full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 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 arriving packet</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drop/remove on priority basis</a:t>
            </a: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884658"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31729" y="2004504"/>
            <a:ext cx="1187971" cy="1614085"/>
            <a:chOff x="3132" y="858"/>
            <a:chExt cx="893"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32" y="883"/>
              <a:ext cx="893"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scheduling</a:t>
              </a: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457354"/>
            <a:ext cx="4966481" cy="12134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Gill Sans MT" panose="020B0502020104020203" pitchFamily="34" charset="77"/>
                <a:cs typeface="Gill Sans MT" panose="020B0502020104020203" pitchFamily="34" charset="77"/>
              </a:rPr>
              <a:t>marking: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which packets to mark to signal congestion (ECN, RED)</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913621" y="4556937"/>
            <a:ext cx="4335126" cy="1693461"/>
            <a:chOff x="614363" y="4257679"/>
            <a:chExt cx="4335126" cy="1693461"/>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614363" y="4257679"/>
              <a:ext cx="4335126" cy="1693461"/>
              <a:chOff x="614363" y="4257679"/>
              <a:chExt cx="4335126" cy="1693461"/>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a:bodyPr>
          <a:lstStyle/>
          <a:p>
            <a:pPr marL="130175" indent="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packet scheduling: </a:t>
            </a:r>
            <a:r>
              <a:rPr lang="en-US" altLang="en-US" dirty="0">
                <a:ea typeface="ＭＳ Ｐゴシック" panose="020B0600070205080204" pitchFamily="34" charset="-128"/>
                <a:cs typeface="ＭＳ Ｐゴシック" panose="020B0600070205080204" pitchFamily="34" charset="-128"/>
              </a:rPr>
              <a:t>deciding which packet to send next on link</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first come, first served</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priority</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round robin</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weighted fair queueing</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Packet Scheduling: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packets transmitted in order of arrival to output port</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also known as: First-in-first-out (FIFO) </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real world examples?</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913621" y="4556937"/>
            <a:ext cx="4335126" cy="1693461"/>
            <a:chOff x="614363" y="4257679"/>
            <a:chExt cx="4335126" cy="1693461"/>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614363" y="4257679"/>
              <a:ext cx="4335126" cy="1693461"/>
              <a:chOff x="614363" y="4257679"/>
              <a:chExt cx="4335126" cy="1693461"/>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2681171"/>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Priority scheduling: </a:t>
            </a:r>
          </a:p>
          <a:p>
            <a:pPr marL="515938" indent="-277813"/>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priority</a:t>
            </a:r>
            <a:endParaRPr lang="en-US" dirty="0"/>
          </a:p>
        </p:txBody>
      </p:sp>
      <p:grpSp>
        <p:nvGrpSpPr>
          <p:cNvPr id="172" name="Group 25">
            <a:extLst>
              <a:ext uri="{FF2B5EF4-FFF2-40B4-BE49-F238E27FC236}">
                <a16:creationId xmlns:a16="http://schemas.microsoft.com/office/drawing/2014/main" id="{D29AA7AB-4B29-484B-B16E-5A0377B37697}"/>
              </a:ext>
            </a:extLst>
          </p:cNvPr>
          <p:cNvGrpSpPr>
            <a:grpSpLocks/>
          </p:cNvGrpSpPr>
          <p:nvPr/>
        </p:nvGrpSpPr>
        <p:grpSpPr bwMode="auto">
          <a:xfrm>
            <a:off x="8435655" y="2539998"/>
            <a:ext cx="932498" cy="580347"/>
            <a:chOff x="1670312" y="2557567"/>
            <a:chExt cx="932470" cy="580220"/>
          </a:xfrm>
        </p:grpSpPr>
        <p:sp>
          <p:nvSpPr>
            <p:cNvPr id="187" name="Rectangle 186">
              <a:extLst>
                <a:ext uri="{FF2B5EF4-FFF2-40B4-BE49-F238E27FC236}">
                  <a16:creationId xmlns:a16="http://schemas.microsoft.com/office/drawing/2014/main" id="{4F27A407-CAD2-654D-B519-29624580BA51}"/>
                </a:ext>
              </a:extLst>
            </p:cNvPr>
            <p:cNvSpPr/>
            <p:nvPr/>
          </p:nvSpPr>
          <p:spPr>
            <a:xfrm>
              <a:off x="2254738" y="2557567"/>
              <a:ext cx="348044" cy="580220"/>
            </a:xfrm>
            <a:prstGeom prst="rect">
              <a:avLst/>
            </a:prstGeom>
            <a:solidFill>
              <a:srgbClr val="00B050"/>
            </a:solidFill>
            <a:ln w="15875">
              <a:noFill/>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ＭＳ Ｐゴシック" charset="0"/>
              </a:endParaRPr>
            </a:p>
          </p:txBody>
        </p:sp>
        <p:grpSp>
          <p:nvGrpSpPr>
            <p:cNvPr id="186" name="Group 39">
              <a:extLst>
                <a:ext uri="{FF2B5EF4-FFF2-40B4-BE49-F238E27FC236}">
                  <a16:creationId xmlns:a16="http://schemas.microsoft.com/office/drawing/2014/main" id="{1F49319F-C1B9-5448-8932-EDC4FDA07A8F}"/>
                </a:ext>
              </a:extLst>
            </p:cNvPr>
            <p:cNvGrpSpPr>
              <a:grpSpLocks/>
            </p:cNvGrpSpPr>
            <p:nvPr/>
          </p:nvGrpSpPr>
          <p:grpSpPr bwMode="auto">
            <a:xfrm>
              <a:off x="1670312" y="2562997"/>
              <a:ext cx="929822" cy="565219"/>
              <a:chOff x="1670312" y="2562997"/>
              <a:chExt cx="929822" cy="565219"/>
            </a:xfrm>
          </p:grpSpPr>
          <p:sp>
            <p:nvSpPr>
              <p:cNvPr id="188" name="Rectangle 41">
                <a:extLst>
                  <a:ext uri="{FF2B5EF4-FFF2-40B4-BE49-F238E27FC236}">
                    <a16:creationId xmlns:a16="http://schemas.microsoft.com/office/drawing/2014/main" id="{419B0B07-E14F-574A-A6D3-5EF2081F5CE8}"/>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89" name="Straight Connector 42">
                <a:extLst>
                  <a:ext uri="{FF2B5EF4-FFF2-40B4-BE49-F238E27FC236}">
                    <a16:creationId xmlns:a16="http://schemas.microsoft.com/office/drawing/2014/main" id="{092A6E7E-73F6-2849-B5B2-C6955AC9F6F4}"/>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Straight Connector 43">
                <a:extLst>
                  <a:ext uri="{FF2B5EF4-FFF2-40B4-BE49-F238E27FC236}">
                    <a16:creationId xmlns:a16="http://schemas.microsoft.com/office/drawing/2014/main" id="{80314DF4-FA34-A749-807A-6B5E4D9827CF}"/>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Straight Connector 44">
                <a:extLst>
                  <a:ext uri="{FF2B5EF4-FFF2-40B4-BE49-F238E27FC236}">
                    <a16:creationId xmlns:a16="http://schemas.microsoft.com/office/drawing/2014/main" id="{151DE241-B625-BC49-B4B6-56DFF1F4858F}"/>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Straight Connector 45">
                <a:extLst>
                  <a:ext uri="{FF2B5EF4-FFF2-40B4-BE49-F238E27FC236}">
                    <a16:creationId xmlns:a16="http://schemas.microsoft.com/office/drawing/2014/main" id="{DAA11CD9-3EF6-6548-909A-06733C388099}"/>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Straight Connector 46">
                <a:extLst>
                  <a:ext uri="{FF2B5EF4-FFF2-40B4-BE49-F238E27FC236}">
                    <a16:creationId xmlns:a16="http://schemas.microsoft.com/office/drawing/2014/main" id="{AECF307B-27BA-2244-B46E-31F0A1B4522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Straight Connector 47">
                <a:extLst>
                  <a:ext uri="{FF2B5EF4-FFF2-40B4-BE49-F238E27FC236}">
                    <a16:creationId xmlns:a16="http://schemas.microsoft.com/office/drawing/2014/main" id="{ED8A1684-6836-3741-B33E-B3955A845CEC}"/>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Straight Connector 48">
                <a:extLst>
                  <a:ext uri="{FF2B5EF4-FFF2-40B4-BE49-F238E27FC236}">
                    <a16:creationId xmlns:a16="http://schemas.microsoft.com/office/drawing/2014/main" id="{2EDC3350-9B5F-E74E-96B1-C12522F74AD5}"/>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3" name="Group 26">
            <a:extLst>
              <a:ext uri="{FF2B5EF4-FFF2-40B4-BE49-F238E27FC236}">
                <a16:creationId xmlns:a16="http://schemas.microsoft.com/office/drawing/2014/main" id="{EBCAE18E-9192-9743-9EDB-C1BF166860C5}"/>
              </a:ext>
            </a:extLst>
          </p:cNvPr>
          <p:cNvGrpSpPr>
            <a:grpSpLocks/>
          </p:cNvGrpSpPr>
          <p:nvPr/>
        </p:nvGrpSpPr>
        <p:grpSpPr bwMode="auto">
          <a:xfrm>
            <a:off x="8402535" y="1868555"/>
            <a:ext cx="940346" cy="566869"/>
            <a:chOff x="1670312" y="2561471"/>
            <a:chExt cx="940317" cy="566745"/>
          </a:xfrm>
          <a:effectLst>
            <a:outerShdw blurRad="50800" dist="38100" dir="2700000" algn="tl" rotWithShape="0">
              <a:prstClr val="black">
                <a:alpha val="40000"/>
              </a:prstClr>
            </a:outerShdw>
          </a:effectLst>
        </p:grpSpPr>
        <p:sp>
          <p:nvSpPr>
            <p:cNvPr id="177" name="Rectangle 30">
              <a:extLst>
                <a:ext uri="{FF2B5EF4-FFF2-40B4-BE49-F238E27FC236}">
                  <a16:creationId xmlns:a16="http://schemas.microsoft.com/office/drawing/2014/main" id="{1EC31351-D048-AB4C-9597-34C78CD4271E}"/>
                </a:ext>
              </a:extLst>
            </p:cNvPr>
            <p:cNvSpPr>
              <a:spLocks noChangeArrowheads="1"/>
            </p:cNvSpPr>
            <p:nvPr/>
          </p:nvSpPr>
          <p:spPr bwMode="auto">
            <a:xfrm>
              <a:off x="1916862" y="2561471"/>
              <a:ext cx="693767" cy="561283"/>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9">
              <a:extLst>
                <a:ext uri="{FF2B5EF4-FFF2-40B4-BE49-F238E27FC236}">
                  <a16:creationId xmlns:a16="http://schemas.microsoft.com/office/drawing/2014/main" id="{C9195E19-089C-0F4A-A590-A8DFCA59B1DB}"/>
                </a:ext>
              </a:extLst>
            </p:cNvPr>
            <p:cNvGrpSpPr>
              <a:grpSpLocks/>
            </p:cNvGrpSpPr>
            <p:nvPr/>
          </p:nvGrpSpPr>
          <p:grpSpPr bwMode="auto">
            <a:xfrm>
              <a:off x="1670312" y="2562997"/>
              <a:ext cx="929822" cy="565219"/>
              <a:chOff x="1670312" y="2562997"/>
              <a:chExt cx="929822" cy="565219"/>
            </a:xfrm>
          </p:grpSpPr>
          <p:sp>
            <p:nvSpPr>
              <p:cNvPr id="178" name="Rectangle 31">
                <a:extLst>
                  <a:ext uri="{FF2B5EF4-FFF2-40B4-BE49-F238E27FC236}">
                    <a16:creationId xmlns:a16="http://schemas.microsoft.com/office/drawing/2014/main" id="{4601C83D-8525-6C46-A5A1-282E20FBCA00}"/>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79" name="Straight Connector 32">
                <a:extLst>
                  <a:ext uri="{FF2B5EF4-FFF2-40B4-BE49-F238E27FC236}">
                    <a16:creationId xmlns:a16="http://schemas.microsoft.com/office/drawing/2014/main" id="{46FEDEF7-94ED-654C-A714-5DA44949241C}"/>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Straight Connector 33">
                <a:extLst>
                  <a:ext uri="{FF2B5EF4-FFF2-40B4-BE49-F238E27FC236}">
                    <a16:creationId xmlns:a16="http://schemas.microsoft.com/office/drawing/2014/main" id="{8AEE757F-2AA1-A049-996E-CD65BB439B4D}"/>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Straight Connector 34">
                <a:extLst>
                  <a:ext uri="{FF2B5EF4-FFF2-40B4-BE49-F238E27FC236}">
                    <a16:creationId xmlns:a16="http://schemas.microsoft.com/office/drawing/2014/main" id="{6FBD7A30-4DFE-9741-94DF-756F5091DAC7}"/>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Straight Connector 35">
                <a:extLst>
                  <a:ext uri="{FF2B5EF4-FFF2-40B4-BE49-F238E27FC236}">
                    <a16:creationId xmlns:a16="http://schemas.microsoft.com/office/drawing/2014/main" id="{A2413EBD-2230-9C4C-A1EF-E4D4691AE360}"/>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Straight Connector 36">
                <a:extLst>
                  <a:ext uri="{FF2B5EF4-FFF2-40B4-BE49-F238E27FC236}">
                    <a16:creationId xmlns:a16="http://schemas.microsoft.com/office/drawing/2014/main" id="{50DF05E5-CAE1-2548-9217-F3494FEAF90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37">
                <a:extLst>
                  <a:ext uri="{FF2B5EF4-FFF2-40B4-BE49-F238E27FC236}">
                    <a16:creationId xmlns:a16="http://schemas.microsoft.com/office/drawing/2014/main" id="{4899B61A-4B5B-1C46-9B4B-0AEEACEDC241}"/>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Straight Connector 38">
                <a:extLst>
                  <a:ext uri="{FF2B5EF4-FFF2-40B4-BE49-F238E27FC236}">
                    <a16:creationId xmlns:a16="http://schemas.microsoft.com/office/drawing/2014/main" id="{22354FFA-0AC0-4B4E-B017-379116B17B9C}"/>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174" name="Isosceles Triangle 27">
            <a:extLst>
              <a:ext uri="{FF2B5EF4-FFF2-40B4-BE49-F238E27FC236}">
                <a16:creationId xmlns:a16="http://schemas.microsoft.com/office/drawing/2014/main" id="{6B600212-9DCE-FA45-84A4-EE6D55AC00D2}"/>
              </a:ext>
            </a:extLst>
          </p:cNvPr>
          <p:cNvSpPr>
            <a:spLocks noChangeArrowheads="1"/>
          </p:cNvSpPr>
          <p:nvPr/>
        </p:nvSpPr>
        <p:spPr bwMode="auto">
          <a:xfrm rot="5400000">
            <a:off x="7601944" y="2250962"/>
            <a:ext cx="575153" cy="430249"/>
          </a:xfrm>
          <a:prstGeom prst="triangle">
            <a:avLst>
              <a:gd name="adj" fmla="val 50000"/>
            </a:avLst>
          </a:prstGeom>
          <a:solidFill>
            <a:schemeClr val="bg1"/>
          </a:solidFill>
          <a:ln w="19050">
            <a:solidFill>
              <a:srgbClr val="000000"/>
            </a:solidFill>
            <a:miter lim="800000"/>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Oval 28">
            <a:extLst>
              <a:ext uri="{FF2B5EF4-FFF2-40B4-BE49-F238E27FC236}">
                <a16:creationId xmlns:a16="http://schemas.microsoft.com/office/drawing/2014/main" id="{D78010AB-EF5A-6941-809F-F93A8141A78F}"/>
              </a:ext>
            </a:extLst>
          </p:cNvPr>
          <p:cNvSpPr>
            <a:spLocks noChangeArrowheads="1"/>
          </p:cNvSpPr>
          <p:nvPr/>
        </p:nvSpPr>
        <p:spPr bwMode="auto">
          <a:xfrm>
            <a:off x="9472762" y="2171496"/>
            <a:ext cx="632958" cy="628951"/>
          </a:xfrm>
          <a:prstGeom prst="ellipse">
            <a:avLst/>
          </a:prstGeom>
          <a:solidFill>
            <a:schemeClr val="bg1"/>
          </a:solidFill>
          <a:ln w="19050">
            <a:solidFill>
              <a:srgbClr val="000000"/>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57" name="Straight Arrow Connector 10">
            <a:extLst>
              <a:ext uri="{FF2B5EF4-FFF2-40B4-BE49-F238E27FC236}">
                <a16:creationId xmlns:a16="http://schemas.microsoft.com/office/drawing/2014/main" id="{807EF7CE-15BB-0345-80AA-C72219B530DE}"/>
              </a:ext>
            </a:extLst>
          </p:cNvPr>
          <p:cNvCxnSpPr>
            <a:cxnSpLocks noChangeShapeType="1"/>
            <a:stCxn id="174" idx="0"/>
            <a:endCxn id="178" idx="1"/>
          </p:cNvCxnSpPr>
          <p:nvPr/>
        </p:nvCxnSpPr>
        <p:spPr bwMode="auto">
          <a:xfrm flipV="1">
            <a:off x="8104645" y="2151723"/>
            <a:ext cx="297890" cy="314364"/>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Straight Arrow Connector 11">
            <a:extLst>
              <a:ext uri="{FF2B5EF4-FFF2-40B4-BE49-F238E27FC236}">
                <a16:creationId xmlns:a16="http://schemas.microsoft.com/office/drawing/2014/main" id="{F55CECDF-4CB3-5843-AF94-3B368134102E}"/>
              </a:ext>
            </a:extLst>
          </p:cNvPr>
          <p:cNvCxnSpPr>
            <a:cxnSpLocks noChangeShapeType="1"/>
            <a:stCxn id="174" idx="0"/>
            <a:endCxn id="188" idx="1"/>
          </p:cNvCxnSpPr>
          <p:nvPr/>
        </p:nvCxnSpPr>
        <p:spPr bwMode="auto">
          <a:xfrm>
            <a:off x="8104645" y="2466087"/>
            <a:ext cx="331010" cy="36098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Straight Arrow Connector 14">
            <a:extLst>
              <a:ext uri="{FF2B5EF4-FFF2-40B4-BE49-F238E27FC236}">
                <a16:creationId xmlns:a16="http://schemas.microsoft.com/office/drawing/2014/main" id="{4F6FF0FC-694A-FB4A-B7BF-730824E84E13}"/>
              </a:ext>
            </a:extLst>
          </p:cNvPr>
          <p:cNvCxnSpPr>
            <a:cxnSpLocks noChangeShapeType="1"/>
            <a:endCxn id="175" idx="1"/>
          </p:cNvCxnSpPr>
          <p:nvPr/>
        </p:nvCxnSpPr>
        <p:spPr bwMode="auto">
          <a:xfrm>
            <a:off x="9341082" y="2139198"/>
            <a:ext cx="224375" cy="124406"/>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Straight Arrow Connector 15">
            <a:extLst>
              <a:ext uri="{FF2B5EF4-FFF2-40B4-BE49-F238E27FC236}">
                <a16:creationId xmlns:a16="http://schemas.microsoft.com/office/drawing/2014/main" id="{014D0138-D0C8-754D-892F-A6B42C7D3FCD}"/>
              </a:ext>
            </a:extLst>
          </p:cNvPr>
          <p:cNvCxnSpPr>
            <a:cxnSpLocks noChangeShapeType="1"/>
          </p:cNvCxnSpPr>
          <p:nvPr/>
        </p:nvCxnSpPr>
        <p:spPr bwMode="auto">
          <a:xfrm flipV="1">
            <a:off x="9364554" y="2686901"/>
            <a:ext cx="185647" cy="15716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Straight Arrow Connector 16">
            <a:extLst>
              <a:ext uri="{FF2B5EF4-FFF2-40B4-BE49-F238E27FC236}">
                <a16:creationId xmlns:a16="http://schemas.microsoft.com/office/drawing/2014/main" id="{A4B2BAE5-CB5A-6145-9067-070F0828B961}"/>
              </a:ext>
            </a:extLst>
          </p:cNvPr>
          <p:cNvCxnSpPr>
            <a:cxnSpLocks noChangeShapeType="1"/>
          </p:cNvCxnSpPr>
          <p:nvPr/>
        </p:nvCxnSpPr>
        <p:spPr bwMode="auto">
          <a:xfrm>
            <a:off x="10101254" y="2497723"/>
            <a:ext cx="390980" cy="1168"/>
          </a:xfrm>
          <a:prstGeom prst="straightConnector1">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TextBox 17">
            <a:extLst>
              <a:ext uri="{FF2B5EF4-FFF2-40B4-BE49-F238E27FC236}">
                <a16:creationId xmlns:a16="http://schemas.microsoft.com/office/drawing/2014/main" id="{2E543E50-C3C7-E541-9ECB-BF1EF24747CC}"/>
              </a:ext>
            </a:extLst>
          </p:cNvPr>
          <p:cNvSpPr txBox="1">
            <a:spLocks noChangeArrowheads="1"/>
          </p:cNvSpPr>
          <p:nvPr/>
        </p:nvSpPr>
        <p:spPr bwMode="auto">
          <a:xfrm>
            <a:off x="7902013" y="1532962"/>
            <a:ext cx="1656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high priority queue</a:t>
            </a:r>
          </a:p>
        </p:txBody>
      </p:sp>
      <p:sp>
        <p:nvSpPr>
          <p:cNvPr id="165" name="TextBox 18">
            <a:extLst>
              <a:ext uri="{FF2B5EF4-FFF2-40B4-BE49-F238E27FC236}">
                <a16:creationId xmlns:a16="http://schemas.microsoft.com/office/drawing/2014/main" id="{D33A6E20-61AB-3A46-BAD3-72B639231E0C}"/>
              </a:ext>
            </a:extLst>
          </p:cNvPr>
          <p:cNvSpPr txBox="1">
            <a:spLocks noChangeArrowheads="1"/>
          </p:cNvSpPr>
          <p:nvPr/>
        </p:nvSpPr>
        <p:spPr bwMode="auto">
          <a:xfrm>
            <a:off x="7997776" y="3161687"/>
            <a:ext cx="1587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low priority queue</a:t>
            </a:r>
          </a:p>
        </p:txBody>
      </p:sp>
      <p:sp>
        <p:nvSpPr>
          <p:cNvPr id="166" name="TextBox 19">
            <a:extLst>
              <a:ext uri="{FF2B5EF4-FFF2-40B4-BE49-F238E27FC236}">
                <a16:creationId xmlns:a16="http://schemas.microsoft.com/office/drawing/2014/main" id="{18CA292A-DA82-0843-80BD-20E9FC633428}"/>
              </a:ext>
            </a:extLst>
          </p:cNvPr>
          <p:cNvSpPr txBox="1">
            <a:spLocks noChangeArrowheads="1"/>
          </p:cNvSpPr>
          <p:nvPr/>
        </p:nvSpPr>
        <p:spPr bwMode="auto">
          <a:xfrm>
            <a:off x="6916660" y="2012062"/>
            <a:ext cx="763273"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167" name="TextBox 20">
            <a:extLst>
              <a:ext uri="{FF2B5EF4-FFF2-40B4-BE49-F238E27FC236}">
                <a16:creationId xmlns:a16="http://schemas.microsoft.com/office/drawing/2014/main" id="{66963E56-8D94-1F47-9283-561C942DFF38}"/>
              </a:ext>
            </a:extLst>
          </p:cNvPr>
          <p:cNvSpPr txBox="1">
            <a:spLocks noChangeArrowheads="1"/>
          </p:cNvSpPr>
          <p:nvPr/>
        </p:nvSpPr>
        <p:spPr bwMode="auto">
          <a:xfrm>
            <a:off x="7443654" y="2744465"/>
            <a:ext cx="787419"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classify</a:t>
            </a:r>
          </a:p>
        </p:txBody>
      </p:sp>
      <p:sp>
        <p:nvSpPr>
          <p:cNvPr id="170" name="TextBox 23">
            <a:extLst>
              <a:ext uri="{FF2B5EF4-FFF2-40B4-BE49-F238E27FC236}">
                <a16:creationId xmlns:a16="http://schemas.microsoft.com/office/drawing/2014/main" id="{C50F9624-DB30-D841-8393-1591753B2438}"/>
              </a:ext>
            </a:extLst>
          </p:cNvPr>
          <p:cNvSpPr txBox="1">
            <a:spLocks noChangeArrowheads="1"/>
          </p:cNvSpPr>
          <p:nvPr/>
        </p:nvSpPr>
        <p:spPr bwMode="auto">
          <a:xfrm>
            <a:off x="10247672" y="2765634"/>
            <a:ext cx="1043018"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171" name="TextBox 24">
            <a:extLst>
              <a:ext uri="{FF2B5EF4-FFF2-40B4-BE49-F238E27FC236}">
                <a16:creationId xmlns:a16="http://schemas.microsoft.com/office/drawing/2014/main" id="{3D12E165-AACD-FC4D-9133-E5299E6E192F}"/>
              </a:ext>
            </a:extLst>
          </p:cNvPr>
          <p:cNvSpPr txBox="1">
            <a:spLocks noChangeArrowheads="1"/>
          </p:cNvSpPr>
          <p:nvPr/>
        </p:nvSpPr>
        <p:spPr bwMode="auto">
          <a:xfrm>
            <a:off x="9575698" y="2771503"/>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198" name="Group 197">
            <a:extLst>
              <a:ext uri="{FF2B5EF4-FFF2-40B4-BE49-F238E27FC236}">
                <a16:creationId xmlns:a16="http://schemas.microsoft.com/office/drawing/2014/main" id="{CA413330-497F-ED47-B78A-AF3BCDFF5B9A}"/>
              </a:ext>
            </a:extLst>
          </p:cNvPr>
          <p:cNvGrpSpPr>
            <a:grpSpLocks/>
          </p:cNvGrpSpPr>
          <p:nvPr/>
        </p:nvGrpSpPr>
        <p:grpSpPr bwMode="auto">
          <a:xfrm>
            <a:off x="7832648" y="4587146"/>
            <a:ext cx="347662" cy="754063"/>
            <a:chOff x="2797204" y="2989241"/>
            <a:chExt cx="347099" cy="755477"/>
          </a:xfrm>
        </p:grpSpPr>
        <p:sp>
          <p:nvSpPr>
            <p:cNvPr id="199" name="Rectangle 52">
              <a:extLst>
                <a:ext uri="{FF2B5EF4-FFF2-40B4-BE49-F238E27FC236}">
                  <a16:creationId xmlns:a16="http://schemas.microsoft.com/office/drawing/2014/main" id="{B91332E7-A11F-9347-AEBB-461467FDA740}"/>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0" name="Group 53">
              <a:extLst>
                <a:ext uri="{FF2B5EF4-FFF2-40B4-BE49-F238E27FC236}">
                  <a16:creationId xmlns:a16="http://schemas.microsoft.com/office/drawing/2014/main" id="{F4ACB128-10F8-694B-81EE-797A0DD600A4}"/>
                </a:ext>
              </a:extLst>
            </p:cNvPr>
            <p:cNvGrpSpPr>
              <a:grpSpLocks/>
            </p:cNvGrpSpPr>
            <p:nvPr/>
          </p:nvGrpSpPr>
          <p:grpSpPr bwMode="auto">
            <a:xfrm>
              <a:off x="2821701" y="3197503"/>
              <a:ext cx="298780" cy="338554"/>
              <a:chOff x="2821701" y="3197503"/>
              <a:chExt cx="298780" cy="338554"/>
            </a:xfrm>
          </p:grpSpPr>
          <p:sp>
            <p:nvSpPr>
              <p:cNvPr id="201" name="Oval 54">
                <a:extLst>
                  <a:ext uri="{FF2B5EF4-FFF2-40B4-BE49-F238E27FC236}">
                    <a16:creationId xmlns:a16="http://schemas.microsoft.com/office/drawing/2014/main" id="{FEC2E554-32AB-DB43-AF65-3677E1404FDC}"/>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TextBox 55">
                <a:extLst>
                  <a:ext uri="{FF2B5EF4-FFF2-40B4-BE49-F238E27FC236}">
                    <a16:creationId xmlns:a16="http://schemas.microsoft.com/office/drawing/2014/main" id="{3038C36E-D4FE-2D43-81C4-8CBEF283A6F3}"/>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grpSp>
      </p:grpSp>
      <p:grpSp>
        <p:nvGrpSpPr>
          <p:cNvPr id="203" name="Group 202">
            <a:extLst>
              <a:ext uri="{FF2B5EF4-FFF2-40B4-BE49-F238E27FC236}">
                <a16:creationId xmlns:a16="http://schemas.microsoft.com/office/drawing/2014/main" id="{0D5CDCB5-8BD7-8449-9EE8-522A6E1EC58E}"/>
              </a:ext>
            </a:extLst>
          </p:cNvPr>
          <p:cNvGrpSpPr>
            <a:grpSpLocks/>
          </p:cNvGrpSpPr>
          <p:nvPr/>
        </p:nvGrpSpPr>
        <p:grpSpPr bwMode="auto">
          <a:xfrm>
            <a:off x="8181898" y="4591909"/>
            <a:ext cx="346075" cy="755650"/>
            <a:chOff x="2797204" y="2989241"/>
            <a:chExt cx="347099" cy="755477"/>
          </a:xfrm>
        </p:grpSpPr>
        <p:sp>
          <p:nvSpPr>
            <p:cNvPr id="204" name="Rectangle 57">
              <a:extLst>
                <a:ext uri="{FF2B5EF4-FFF2-40B4-BE49-F238E27FC236}">
                  <a16:creationId xmlns:a16="http://schemas.microsoft.com/office/drawing/2014/main" id="{79C763B8-181E-C545-8EDE-2006D8C79C3E}"/>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5" name="Group 58">
              <a:extLst>
                <a:ext uri="{FF2B5EF4-FFF2-40B4-BE49-F238E27FC236}">
                  <a16:creationId xmlns:a16="http://schemas.microsoft.com/office/drawing/2014/main" id="{BB006118-96E2-A144-A976-280D82D62491}"/>
                </a:ext>
              </a:extLst>
            </p:cNvPr>
            <p:cNvGrpSpPr>
              <a:grpSpLocks/>
            </p:cNvGrpSpPr>
            <p:nvPr/>
          </p:nvGrpSpPr>
          <p:grpSpPr bwMode="auto">
            <a:xfrm>
              <a:off x="2821701" y="3197503"/>
              <a:ext cx="298780" cy="338554"/>
              <a:chOff x="2821701" y="3197503"/>
              <a:chExt cx="298780" cy="338554"/>
            </a:xfrm>
          </p:grpSpPr>
          <p:sp>
            <p:nvSpPr>
              <p:cNvPr id="206" name="Oval 59">
                <a:extLst>
                  <a:ext uri="{FF2B5EF4-FFF2-40B4-BE49-F238E27FC236}">
                    <a16:creationId xmlns:a16="http://schemas.microsoft.com/office/drawing/2014/main" id="{4A938029-DCC0-0240-A47F-3D1EAA258E6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7" name="TextBox 60">
                <a:extLst>
                  <a:ext uri="{FF2B5EF4-FFF2-40B4-BE49-F238E27FC236}">
                    <a16:creationId xmlns:a16="http://schemas.microsoft.com/office/drawing/2014/main" id="{0D6BFA59-6951-BA4F-849A-B320C9CA97B7}"/>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grpSp>
      </p:grpSp>
      <p:grpSp>
        <p:nvGrpSpPr>
          <p:cNvPr id="208" name="Group 207">
            <a:extLst>
              <a:ext uri="{FF2B5EF4-FFF2-40B4-BE49-F238E27FC236}">
                <a16:creationId xmlns:a16="http://schemas.microsoft.com/office/drawing/2014/main" id="{628CDD20-1F91-BA48-AEEC-082272BFE385}"/>
              </a:ext>
            </a:extLst>
          </p:cNvPr>
          <p:cNvGrpSpPr>
            <a:grpSpLocks/>
          </p:cNvGrpSpPr>
          <p:nvPr/>
        </p:nvGrpSpPr>
        <p:grpSpPr bwMode="auto">
          <a:xfrm>
            <a:off x="8532735" y="4587146"/>
            <a:ext cx="346075" cy="755650"/>
            <a:chOff x="997686" y="3954289"/>
            <a:chExt cx="347099" cy="755477"/>
          </a:xfrm>
        </p:grpSpPr>
        <p:sp>
          <p:nvSpPr>
            <p:cNvPr id="209" name="Rectangle 62">
              <a:extLst>
                <a:ext uri="{FF2B5EF4-FFF2-40B4-BE49-F238E27FC236}">
                  <a16:creationId xmlns:a16="http://schemas.microsoft.com/office/drawing/2014/main" id="{5601D88E-9405-1B4E-B7D8-10891DF1EC26}"/>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0" name="Group 63">
              <a:extLst>
                <a:ext uri="{FF2B5EF4-FFF2-40B4-BE49-F238E27FC236}">
                  <a16:creationId xmlns:a16="http://schemas.microsoft.com/office/drawing/2014/main" id="{22469F56-B5A8-A44E-A5FF-04A4C3A4F1D8}"/>
                </a:ext>
              </a:extLst>
            </p:cNvPr>
            <p:cNvGrpSpPr>
              <a:grpSpLocks/>
            </p:cNvGrpSpPr>
            <p:nvPr/>
          </p:nvGrpSpPr>
          <p:grpSpPr bwMode="auto">
            <a:xfrm>
              <a:off x="1022183" y="4162551"/>
              <a:ext cx="298780" cy="338554"/>
              <a:chOff x="2821701" y="3197503"/>
              <a:chExt cx="298780" cy="338554"/>
            </a:xfrm>
          </p:grpSpPr>
          <p:sp>
            <p:nvSpPr>
              <p:cNvPr id="211" name="Oval 64">
                <a:extLst>
                  <a:ext uri="{FF2B5EF4-FFF2-40B4-BE49-F238E27FC236}">
                    <a16:creationId xmlns:a16="http://schemas.microsoft.com/office/drawing/2014/main" id="{60743089-7BBE-7A47-8B6F-9BA958266B7E}"/>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2" name="TextBox 65">
                <a:extLst>
                  <a:ext uri="{FF2B5EF4-FFF2-40B4-BE49-F238E27FC236}">
                    <a16:creationId xmlns:a16="http://schemas.microsoft.com/office/drawing/2014/main" id="{97AE9EDF-FCD8-A44E-830F-C938E1028A7C}"/>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grpSp>
      </p:grpSp>
      <p:grpSp>
        <p:nvGrpSpPr>
          <p:cNvPr id="213" name="Group 212">
            <a:extLst>
              <a:ext uri="{FF2B5EF4-FFF2-40B4-BE49-F238E27FC236}">
                <a16:creationId xmlns:a16="http://schemas.microsoft.com/office/drawing/2014/main" id="{AED8E6B2-55F7-A842-BF00-1FDEAB5B96FB}"/>
              </a:ext>
            </a:extLst>
          </p:cNvPr>
          <p:cNvGrpSpPr>
            <a:grpSpLocks/>
          </p:cNvGrpSpPr>
          <p:nvPr/>
        </p:nvGrpSpPr>
        <p:grpSpPr bwMode="auto">
          <a:xfrm>
            <a:off x="8888335" y="4585559"/>
            <a:ext cx="347663" cy="754062"/>
            <a:chOff x="2797204" y="2989241"/>
            <a:chExt cx="347099" cy="755477"/>
          </a:xfrm>
        </p:grpSpPr>
        <p:sp>
          <p:nvSpPr>
            <p:cNvPr id="214" name="Rectangle 67">
              <a:extLst>
                <a:ext uri="{FF2B5EF4-FFF2-40B4-BE49-F238E27FC236}">
                  <a16:creationId xmlns:a16="http://schemas.microsoft.com/office/drawing/2014/main" id="{17877A5D-7221-1B44-A820-C6CA50DDF9E1}"/>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5" name="Group 68">
              <a:extLst>
                <a:ext uri="{FF2B5EF4-FFF2-40B4-BE49-F238E27FC236}">
                  <a16:creationId xmlns:a16="http://schemas.microsoft.com/office/drawing/2014/main" id="{971AF330-877D-B346-8636-720417511D27}"/>
                </a:ext>
              </a:extLst>
            </p:cNvPr>
            <p:cNvGrpSpPr>
              <a:grpSpLocks/>
            </p:cNvGrpSpPr>
            <p:nvPr/>
          </p:nvGrpSpPr>
          <p:grpSpPr bwMode="auto">
            <a:xfrm>
              <a:off x="2821701" y="3197503"/>
              <a:ext cx="298780" cy="338554"/>
              <a:chOff x="2821701" y="3197503"/>
              <a:chExt cx="298780" cy="338554"/>
            </a:xfrm>
          </p:grpSpPr>
          <p:sp>
            <p:nvSpPr>
              <p:cNvPr id="216" name="Oval 69">
                <a:extLst>
                  <a:ext uri="{FF2B5EF4-FFF2-40B4-BE49-F238E27FC236}">
                    <a16:creationId xmlns:a16="http://schemas.microsoft.com/office/drawing/2014/main" id="{BBC6CE4C-69C6-3442-856D-E7AE545D2A3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TextBox 70">
                <a:extLst>
                  <a:ext uri="{FF2B5EF4-FFF2-40B4-BE49-F238E27FC236}">
                    <a16:creationId xmlns:a16="http://schemas.microsoft.com/office/drawing/2014/main" id="{6651BEED-1878-374C-8A7F-971D8CFEEA4F}"/>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grpSp>
      </p:grpSp>
      <p:grpSp>
        <p:nvGrpSpPr>
          <p:cNvPr id="218" name="Group 217">
            <a:extLst>
              <a:ext uri="{FF2B5EF4-FFF2-40B4-BE49-F238E27FC236}">
                <a16:creationId xmlns:a16="http://schemas.microsoft.com/office/drawing/2014/main" id="{2C52832B-CB92-454D-9FA5-397F33ED018E}"/>
              </a:ext>
            </a:extLst>
          </p:cNvPr>
          <p:cNvGrpSpPr>
            <a:grpSpLocks/>
          </p:cNvGrpSpPr>
          <p:nvPr/>
        </p:nvGrpSpPr>
        <p:grpSpPr bwMode="auto">
          <a:xfrm>
            <a:off x="9950373" y="4593496"/>
            <a:ext cx="347662" cy="755650"/>
            <a:chOff x="997686" y="3954289"/>
            <a:chExt cx="347099" cy="755477"/>
          </a:xfrm>
        </p:grpSpPr>
        <p:sp>
          <p:nvSpPr>
            <p:cNvPr id="219" name="Rectangle 72">
              <a:extLst>
                <a:ext uri="{FF2B5EF4-FFF2-40B4-BE49-F238E27FC236}">
                  <a16:creationId xmlns:a16="http://schemas.microsoft.com/office/drawing/2014/main" id="{E8EB6424-F905-7341-B066-9F8E5F627525}"/>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73">
              <a:extLst>
                <a:ext uri="{FF2B5EF4-FFF2-40B4-BE49-F238E27FC236}">
                  <a16:creationId xmlns:a16="http://schemas.microsoft.com/office/drawing/2014/main" id="{EAE329E5-B657-7E46-AF92-0B794854B248}"/>
                </a:ext>
              </a:extLst>
            </p:cNvPr>
            <p:cNvGrpSpPr>
              <a:grpSpLocks/>
            </p:cNvGrpSpPr>
            <p:nvPr/>
          </p:nvGrpSpPr>
          <p:grpSpPr bwMode="auto">
            <a:xfrm>
              <a:off x="1022183" y="4162551"/>
              <a:ext cx="298780" cy="338554"/>
              <a:chOff x="2821701" y="3197503"/>
              <a:chExt cx="298780" cy="338554"/>
            </a:xfrm>
          </p:grpSpPr>
          <p:sp>
            <p:nvSpPr>
              <p:cNvPr id="221" name="Oval 74">
                <a:extLst>
                  <a:ext uri="{FF2B5EF4-FFF2-40B4-BE49-F238E27FC236}">
                    <a16:creationId xmlns:a16="http://schemas.microsoft.com/office/drawing/2014/main" id="{14299EB1-5355-4344-8A2B-DA7E42F81941}"/>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TextBox 75">
                <a:extLst>
                  <a:ext uri="{FF2B5EF4-FFF2-40B4-BE49-F238E27FC236}">
                    <a16:creationId xmlns:a16="http://schemas.microsoft.com/office/drawing/2014/main" id="{0910BB6C-C974-2D4C-91BD-0C41CB78E084}"/>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grpSp>
      </p:grpSp>
      <p:grpSp>
        <p:nvGrpSpPr>
          <p:cNvPr id="18" name="Group 17">
            <a:extLst>
              <a:ext uri="{FF2B5EF4-FFF2-40B4-BE49-F238E27FC236}">
                <a16:creationId xmlns:a16="http://schemas.microsoft.com/office/drawing/2014/main" id="{8A414A69-7A4D-E94C-9166-A43D26F738FB}"/>
              </a:ext>
            </a:extLst>
          </p:cNvPr>
          <p:cNvGrpSpPr/>
          <p:nvPr/>
        </p:nvGrpSpPr>
        <p:grpSpPr>
          <a:xfrm>
            <a:off x="6976985" y="4182334"/>
            <a:ext cx="3978275" cy="1506537"/>
            <a:chOff x="6976985" y="4182334"/>
            <a:chExt cx="3978275" cy="1506537"/>
          </a:xfrm>
        </p:grpSpPr>
        <p:cxnSp>
          <p:nvCxnSpPr>
            <p:cNvPr id="196" name="Straight Connector 49">
              <a:extLst>
                <a:ext uri="{FF2B5EF4-FFF2-40B4-BE49-F238E27FC236}">
                  <a16:creationId xmlns:a16="http://schemas.microsoft.com/office/drawing/2014/main" id="{09FBCBE2-0BE6-0B41-8BDC-3994B6A0EEAE}"/>
                </a:ext>
              </a:extLst>
            </p:cNvPr>
            <p:cNvCxnSpPr>
              <a:cxnSpLocks noChangeShapeType="1"/>
            </p:cNvCxnSpPr>
            <p:nvPr/>
          </p:nvCxnSpPr>
          <p:spPr bwMode="auto">
            <a:xfrm>
              <a:off x="7723110" y="4580796"/>
              <a:ext cx="323056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50">
              <a:extLst>
                <a:ext uri="{FF2B5EF4-FFF2-40B4-BE49-F238E27FC236}">
                  <a16:creationId xmlns:a16="http://schemas.microsoft.com/office/drawing/2014/main" id="{7F18FA76-7AB2-2240-83F5-7ECCE2B76108}"/>
                </a:ext>
              </a:extLst>
            </p:cNvPr>
            <p:cNvCxnSpPr>
              <a:cxnSpLocks noChangeShapeType="1"/>
            </p:cNvCxnSpPr>
            <p:nvPr/>
          </p:nvCxnSpPr>
          <p:spPr bwMode="auto">
            <a:xfrm>
              <a:off x="7724698" y="5352321"/>
              <a:ext cx="3230562"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3" name="TextBox 126">
              <a:extLst>
                <a:ext uri="{FF2B5EF4-FFF2-40B4-BE49-F238E27FC236}">
                  <a16:creationId xmlns:a16="http://schemas.microsoft.com/office/drawing/2014/main" id="{0D4C74E0-D72A-AB40-AFD9-B2B842FE177B}"/>
                </a:ext>
              </a:extLst>
            </p:cNvPr>
            <p:cNvSpPr txBox="1">
              <a:spLocks noChangeArrowheads="1"/>
            </p:cNvSpPr>
            <p:nvPr/>
          </p:nvSpPr>
          <p:spPr bwMode="auto">
            <a:xfrm>
              <a:off x="6976985" y="4182334"/>
              <a:ext cx="806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274" name="TextBox 127">
              <a:extLst>
                <a:ext uri="{FF2B5EF4-FFF2-40B4-BE49-F238E27FC236}">
                  <a16:creationId xmlns:a16="http://schemas.microsoft.com/office/drawing/2014/main" id="{53975E93-967F-ED41-83F1-9D88A6965020}"/>
                </a:ext>
              </a:extLst>
            </p:cNvPr>
            <p:cNvSpPr txBox="1">
              <a:spLocks noChangeArrowheads="1"/>
            </p:cNvSpPr>
            <p:nvPr/>
          </p:nvSpPr>
          <p:spPr bwMode="auto">
            <a:xfrm>
              <a:off x="7000798" y="5380896"/>
              <a:ext cx="10874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275" name="TextBox 128">
              <a:extLst>
                <a:ext uri="{FF2B5EF4-FFF2-40B4-BE49-F238E27FC236}">
                  <a16:creationId xmlns:a16="http://schemas.microsoft.com/office/drawing/2014/main" id="{B40D0F1D-D7DC-5742-9077-05BB3F4748A4}"/>
                </a:ext>
              </a:extLst>
            </p:cNvPr>
            <p:cNvSpPr txBox="1">
              <a:spLocks noChangeArrowheads="1"/>
            </p:cNvSpPr>
            <p:nvPr/>
          </p:nvSpPr>
          <p:spPr bwMode="auto">
            <a:xfrm>
              <a:off x="7023023" y="4687159"/>
              <a:ext cx="860425"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275"/>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packet in service</a:t>
              </a:r>
            </a:p>
          </p:txBody>
        </p:sp>
      </p:grpSp>
      <p:grpSp>
        <p:nvGrpSpPr>
          <p:cNvPr id="4" name="Group 3">
            <a:extLst>
              <a:ext uri="{FF2B5EF4-FFF2-40B4-BE49-F238E27FC236}">
                <a16:creationId xmlns:a16="http://schemas.microsoft.com/office/drawing/2014/main" id="{177129A8-85BC-6440-85AB-254D43D1F548}"/>
              </a:ext>
            </a:extLst>
          </p:cNvPr>
          <p:cNvGrpSpPr/>
          <p:nvPr/>
        </p:nvGrpSpPr>
        <p:grpSpPr>
          <a:xfrm>
            <a:off x="7015641" y="2371233"/>
            <a:ext cx="563235" cy="169985"/>
            <a:chOff x="6268765" y="2496876"/>
            <a:chExt cx="563235" cy="169985"/>
          </a:xfrm>
        </p:grpSpPr>
        <p:cxnSp>
          <p:nvCxnSpPr>
            <p:cNvPr id="125" name="Straight Arrow Connector 124">
              <a:extLst>
                <a:ext uri="{FF2B5EF4-FFF2-40B4-BE49-F238E27FC236}">
                  <a16:creationId xmlns:a16="http://schemas.microsoft.com/office/drawing/2014/main" id="{DA779E9A-02A9-6644-AD69-61CB27E5FD57}"/>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C9A69F9-D799-2D40-8176-B02399B60E4C}"/>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72529E63-DBF0-6744-92EC-AF13D4CB549F}"/>
              </a:ext>
            </a:extLst>
          </p:cNvPr>
          <p:cNvGrpSpPr/>
          <p:nvPr/>
        </p:nvGrpSpPr>
        <p:grpSpPr>
          <a:xfrm>
            <a:off x="10518514" y="2335168"/>
            <a:ext cx="563235" cy="352190"/>
            <a:chOff x="6268765" y="2496876"/>
            <a:chExt cx="563235" cy="169985"/>
          </a:xfrm>
        </p:grpSpPr>
        <p:cxnSp>
          <p:nvCxnSpPr>
            <p:cNvPr id="131" name="Straight Arrow Connector 130">
              <a:extLst>
                <a:ext uri="{FF2B5EF4-FFF2-40B4-BE49-F238E27FC236}">
                  <a16:creationId xmlns:a16="http://schemas.microsoft.com/office/drawing/2014/main" id="{11813BBB-45F9-4545-A44C-AB5AAFCFF57C}"/>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87AFC330-0A49-7843-90F0-1955543FA463}"/>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33" name="Content Placeholder 1">
            <a:extLst>
              <a:ext uri="{FF2B5EF4-FFF2-40B4-BE49-F238E27FC236}">
                <a16:creationId xmlns:a16="http://schemas.microsoft.com/office/drawing/2014/main" id="{F749212D-A689-B143-9931-DD5E944728A3}"/>
              </a:ext>
            </a:extLst>
          </p:cNvPr>
          <p:cNvSpPr txBox="1">
            <a:spLocks/>
          </p:cNvSpPr>
          <p:nvPr/>
        </p:nvSpPr>
        <p:spPr>
          <a:xfrm>
            <a:off x="767862" y="3915571"/>
            <a:ext cx="5084299" cy="19627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5938"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send packet from highest priority queue that has buffered packets</a:t>
            </a:r>
          </a:p>
          <a:p>
            <a:pPr marL="804863"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FCFS within priority class</a:t>
            </a:r>
          </a:p>
        </p:txBody>
      </p:sp>
      <p:grpSp>
        <p:nvGrpSpPr>
          <p:cNvPr id="13" name="Group 12">
            <a:extLst>
              <a:ext uri="{FF2B5EF4-FFF2-40B4-BE49-F238E27FC236}">
                <a16:creationId xmlns:a16="http://schemas.microsoft.com/office/drawing/2014/main" id="{4B5BFDA1-472B-D44C-AF4F-687F704E3348}"/>
              </a:ext>
            </a:extLst>
          </p:cNvPr>
          <p:cNvGrpSpPr/>
          <p:nvPr/>
        </p:nvGrpSpPr>
        <p:grpSpPr>
          <a:xfrm>
            <a:off x="7671174" y="3917372"/>
            <a:ext cx="298450" cy="651303"/>
            <a:chOff x="7398516" y="3578212"/>
            <a:chExt cx="298450" cy="651303"/>
          </a:xfrm>
        </p:grpSpPr>
        <p:sp>
          <p:nvSpPr>
            <p:cNvPr id="246" name="Oval 99">
              <a:extLst>
                <a:ext uri="{FF2B5EF4-FFF2-40B4-BE49-F238E27FC236}">
                  <a16:creationId xmlns:a16="http://schemas.microsoft.com/office/drawing/2014/main" id="{0A08FE43-AF40-AA44-97C2-598083D1E0F4}"/>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7" name="TextBox 100">
              <a:extLst>
                <a:ext uri="{FF2B5EF4-FFF2-40B4-BE49-F238E27FC236}">
                  <a16:creationId xmlns:a16="http://schemas.microsoft.com/office/drawing/2014/main" id="{FC5974ED-B537-5F40-8FAE-38F177C671E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11" name="Straight Arrow Connector 10">
              <a:extLst>
                <a:ext uri="{FF2B5EF4-FFF2-40B4-BE49-F238E27FC236}">
                  <a16:creationId xmlns:a16="http://schemas.microsoft.com/office/drawing/2014/main" id="{8B55FAFA-386D-5447-BC0E-EB7887B8FEFD}"/>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BBB26098-DF2F-704A-9CE3-477B4A4088E8}"/>
              </a:ext>
            </a:extLst>
          </p:cNvPr>
          <p:cNvGrpSpPr/>
          <p:nvPr/>
        </p:nvGrpSpPr>
        <p:grpSpPr>
          <a:xfrm>
            <a:off x="7966553" y="3920142"/>
            <a:ext cx="298450" cy="651303"/>
            <a:chOff x="7398516" y="3578212"/>
            <a:chExt cx="298450" cy="651303"/>
          </a:xfrm>
        </p:grpSpPr>
        <p:sp>
          <p:nvSpPr>
            <p:cNvPr id="143" name="Oval 99">
              <a:extLst>
                <a:ext uri="{FF2B5EF4-FFF2-40B4-BE49-F238E27FC236}">
                  <a16:creationId xmlns:a16="http://schemas.microsoft.com/office/drawing/2014/main" id="{1FE7763F-DEFC-0445-A67D-64E5AE1809A5}"/>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Box 100">
              <a:extLst>
                <a:ext uri="{FF2B5EF4-FFF2-40B4-BE49-F238E27FC236}">
                  <a16:creationId xmlns:a16="http://schemas.microsoft.com/office/drawing/2014/main" id="{4A02E4C3-DE29-4645-A913-F3187EB5821D}"/>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145" name="Straight Arrow Connector 144">
              <a:extLst>
                <a:ext uri="{FF2B5EF4-FFF2-40B4-BE49-F238E27FC236}">
                  <a16:creationId xmlns:a16="http://schemas.microsoft.com/office/drawing/2014/main" id="{CB4D562C-391A-154A-B9C0-DCBC67DEF7B3}"/>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C04C0CEA-EE95-7C45-9F9E-3251EBAE6CAD}"/>
              </a:ext>
            </a:extLst>
          </p:cNvPr>
          <p:cNvGrpSpPr/>
          <p:nvPr/>
        </p:nvGrpSpPr>
        <p:grpSpPr>
          <a:xfrm>
            <a:off x="8574489" y="3916263"/>
            <a:ext cx="298450" cy="651303"/>
            <a:chOff x="7398516" y="3578212"/>
            <a:chExt cx="298450" cy="651303"/>
          </a:xfrm>
        </p:grpSpPr>
        <p:sp>
          <p:nvSpPr>
            <p:cNvPr id="147" name="Oval 99">
              <a:extLst>
                <a:ext uri="{FF2B5EF4-FFF2-40B4-BE49-F238E27FC236}">
                  <a16:creationId xmlns:a16="http://schemas.microsoft.com/office/drawing/2014/main" id="{AAFD89C4-864D-F34B-A82D-1BB28524569F}"/>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Box 100">
              <a:extLst>
                <a:ext uri="{FF2B5EF4-FFF2-40B4-BE49-F238E27FC236}">
                  <a16:creationId xmlns:a16="http://schemas.microsoft.com/office/drawing/2014/main" id="{131EAF45-AA88-C248-A0B3-290327B798A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149" name="Straight Arrow Connector 148">
              <a:extLst>
                <a:ext uri="{FF2B5EF4-FFF2-40B4-BE49-F238E27FC236}">
                  <a16:creationId xmlns:a16="http://schemas.microsoft.com/office/drawing/2014/main" id="{B0FAAC14-1425-6443-B0A5-5CBC5E66DC31}"/>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16912A4-6BD9-FB48-8EF7-0DB862FE810A}"/>
              </a:ext>
            </a:extLst>
          </p:cNvPr>
          <p:cNvGrpSpPr/>
          <p:nvPr/>
        </p:nvGrpSpPr>
        <p:grpSpPr>
          <a:xfrm>
            <a:off x="7829819" y="3644517"/>
            <a:ext cx="298450" cy="927483"/>
            <a:chOff x="6725889" y="3647842"/>
            <a:chExt cx="298450" cy="927483"/>
          </a:xfrm>
        </p:grpSpPr>
        <p:sp>
          <p:nvSpPr>
            <p:cNvPr id="153" name="Oval 89">
              <a:extLst>
                <a:ext uri="{FF2B5EF4-FFF2-40B4-BE49-F238E27FC236}">
                  <a16:creationId xmlns:a16="http://schemas.microsoft.com/office/drawing/2014/main" id="{DB6F42F1-F3D1-9241-AFE5-67FBD8ACEBCB}"/>
                </a:ext>
              </a:extLst>
            </p:cNvPr>
            <p:cNvSpPr>
              <a:spLocks noChangeArrowheads="1"/>
            </p:cNvSpPr>
            <p:nvPr/>
          </p:nvSpPr>
          <p:spPr bwMode="auto">
            <a:xfrm>
              <a:off x="6759258" y="3722164"/>
              <a:ext cx="220266" cy="20023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TextBox 90">
              <a:extLst>
                <a:ext uri="{FF2B5EF4-FFF2-40B4-BE49-F238E27FC236}">
                  <a16:creationId xmlns:a16="http://schemas.microsoft.com/office/drawing/2014/main" id="{D3EE74DA-4F35-BD42-A402-E5709C9941D0}"/>
                </a:ext>
              </a:extLst>
            </p:cNvPr>
            <p:cNvSpPr txBox="1">
              <a:spLocks noChangeArrowheads="1"/>
            </p:cNvSpPr>
            <p:nvPr/>
          </p:nvSpPr>
          <p:spPr bwMode="auto">
            <a:xfrm>
              <a:off x="6725889" y="3647842"/>
              <a:ext cx="298450" cy="338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15" name="Straight Arrow Connector 14">
              <a:extLst>
                <a:ext uri="{FF2B5EF4-FFF2-40B4-BE49-F238E27FC236}">
                  <a16:creationId xmlns:a16="http://schemas.microsoft.com/office/drawing/2014/main" id="{95ED8863-F045-6C4F-8410-611648593128}"/>
                </a:ext>
              </a:extLst>
            </p:cNvPr>
            <p:cNvCxnSpPr/>
            <p:nvPr/>
          </p:nvCxnSpPr>
          <p:spPr>
            <a:xfrm>
              <a:off x="6866312" y="3920282"/>
              <a:ext cx="0" cy="655043"/>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9D42AA4F-FBF9-CC40-8705-7E68F9D30BB8}"/>
              </a:ext>
            </a:extLst>
          </p:cNvPr>
          <p:cNvGrpSpPr/>
          <p:nvPr/>
        </p:nvGrpSpPr>
        <p:grpSpPr>
          <a:xfrm>
            <a:off x="9807544" y="3925685"/>
            <a:ext cx="298450" cy="647977"/>
            <a:chOff x="7405166" y="3581538"/>
            <a:chExt cx="298450" cy="647977"/>
          </a:xfrm>
        </p:grpSpPr>
        <p:sp>
          <p:nvSpPr>
            <p:cNvPr id="277" name="Oval 99">
              <a:extLst>
                <a:ext uri="{FF2B5EF4-FFF2-40B4-BE49-F238E27FC236}">
                  <a16:creationId xmlns:a16="http://schemas.microsoft.com/office/drawing/2014/main" id="{ED4C12D3-CD45-C940-B0F8-78FF1990B419}"/>
                </a:ext>
              </a:extLst>
            </p:cNvPr>
            <p:cNvSpPr>
              <a:spLocks noChangeArrowheads="1"/>
            </p:cNvSpPr>
            <p:nvPr/>
          </p:nvSpPr>
          <p:spPr bwMode="auto">
            <a:xfrm>
              <a:off x="7440043" y="3649200"/>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TextBox 100">
              <a:extLst>
                <a:ext uri="{FF2B5EF4-FFF2-40B4-BE49-F238E27FC236}">
                  <a16:creationId xmlns:a16="http://schemas.microsoft.com/office/drawing/2014/main" id="{E3B96439-708C-5041-BAA5-E79EF5FA9D24}"/>
                </a:ext>
              </a:extLst>
            </p:cNvPr>
            <p:cNvSpPr txBox="1">
              <a:spLocks noChangeArrowheads="1"/>
            </p:cNvSpPr>
            <p:nvPr/>
          </p:nvSpPr>
          <p:spPr bwMode="auto">
            <a:xfrm>
              <a:off x="7405166" y="358153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79" name="Straight Arrow Connector 278">
              <a:extLst>
                <a:ext uri="{FF2B5EF4-FFF2-40B4-BE49-F238E27FC236}">
                  <a16:creationId xmlns:a16="http://schemas.microsoft.com/office/drawing/2014/main" id="{F92783F0-8C2B-C34F-B314-E5566258AF39}"/>
                </a:ext>
              </a:extLst>
            </p:cNvPr>
            <p:cNvCxnSpPr>
              <a:cxnSpLocks/>
            </p:cNvCxnSpPr>
            <p:nvPr/>
          </p:nvCxnSpPr>
          <p:spPr>
            <a:xfrm>
              <a:off x="7551281" y="385045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183055A-5BE8-A942-8605-57EA41C15EAA}"/>
              </a:ext>
            </a:extLst>
          </p:cNvPr>
          <p:cNvGrpSpPr/>
          <p:nvPr/>
        </p:nvGrpSpPr>
        <p:grpSpPr>
          <a:xfrm>
            <a:off x="8029730" y="5366143"/>
            <a:ext cx="298450" cy="651728"/>
            <a:chOff x="7384663" y="5459245"/>
            <a:chExt cx="298450" cy="651728"/>
          </a:xfrm>
        </p:grpSpPr>
        <p:sp>
          <p:nvSpPr>
            <p:cNvPr id="281" name="Oval 99">
              <a:extLst>
                <a:ext uri="{FF2B5EF4-FFF2-40B4-BE49-F238E27FC236}">
                  <a16:creationId xmlns:a16="http://schemas.microsoft.com/office/drawing/2014/main" id="{9934B476-1895-D149-A552-448E1310E22F}"/>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TextBox 100">
              <a:extLst>
                <a:ext uri="{FF2B5EF4-FFF2-40B4-BE49-F238E27FC236}">
                  <a16:creationId xmlns:a16="http://schemas.microsoft.com/office/drawing/2014/main" id="{0B65A5ED-22FF-694D-A8CF-CD58B7906C11}"/>
                </a:ext>
              </a:extLst>
            </p:cNvPr>
            <p:cNvSpPr txBox="1">
              <a:spLocks noChangeArrowheads="1"/>
            </p:cNvSpPr>
            <p:nvPr/>
          </p:nvSpPr>
          <p:spPr bwMode="auto">
            <a:xfrm>
              <a:off x="738466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283" name="Straight Arrow Connector 282">
              <a:extLst>
                <a:ext uri="{FF2B5EF4-FFF2-40B4-BE49-F238E27FC236}">
                  <a16:creationId xmlns:a16="http://schemas.microsoft.com/office/drawing/2014/main" id="{880B4985-A2E7-9840-89DB-43CD1C32889B}"/>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08BFC867-D14D-3144-B81A-791B84130F74}"/>
              </a:ext>
            </a:extLst>
          </p:cNvPr>
          <p:cNvGrpSpPr/>
          <p:nvPr/>
        </p:nvGrpSpPr>
        <p:grpSpPr>
          <a:xfrm>
            <a:off x="8381636" y="5365589"/>
            <a:ext cx="298450" cy="651728"/>
            <a:chOff x="7391313" y="5459245"/>
            <a:chExt cx="298450" cy="651728"/>
          </a:xfrm>
        </p:grpSpPr>
        <p:sp>
          <p:nvSpPr>
            <p:cNvPr id="285" name="Oval 99">
              <a:extLst>
                <a:ext uri="{FF2B5EF4-FFF2-40B4-BE49-F238E27FC236}">
                  <a16:creationId xmlns:a16="http://schemas.microsoft.com/office/drawing/2014/main" id="{BCA5C7D8-492C-6D4C-A709-3454D0AADA65}"/>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Box 100">
              <a:extLst>
                <a:ext uri="{FF2B5EF4-FFF2-40B4-BE49-F238E27FC236}">
                  <a16:creationId xmlns:a16="http://schemas.microsoft.com/office/drawing/2014/main" id="{56C67F63-AD2F-904B-A5F0-CB276135875F}"/>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287" name="Straight Arrow Connector 286">
              <a:extLst>
                <a:ext uri="{FF2B5EF4-FFF2-40B4-BE49-F238E27FC236}">
                  <a16:creationId xmlns:a16="http://schemas.microsoft.com/office/drawing/2014/main" id="{CED90D14-0E45-5341-B1F1-814D49A675B5}"/>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6AD51B82-2C86-C848-B33C-7B11C8FA3B57}"/>
              </a:ext>
            </a:extLst>
          </p:cNvPr>
          <p:cNvGrpSpPr/>
          <p:nvPr/>
        </p:nvGrpSpPr>
        <p:grpSpPr>
          <a:xfrm>
            <a:off x="8736867" y="5365034"/>
            <a:ext cx="298450" cy="651727"/>
            <a:chOff x="7391313" y="5459245"/>
            <a:chExt cx="298450" cy="651727"/>
          </a:xfrm>
        </p:grpSpPr>
        <p:sp>
          <p:nvSpPr>
            <p:cNvPr id="289" name="Oval 99">
              <a:extLst>
                <a:ext uri="{FF2B5EF4-FFF2-40B4-BE49-F238E27FC236}">
                  <a16:creationId xmlns:a16="http://schemas.microsoft.com/office/drawing/2014/main" id="{8B751EE7-2235-4048-BC78-0782B52B6DB6}"/>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0" name="TextBox 100">
              <a:extLst>
                <a:ext uri="{FF2B5EF4-FFF2-40B4-BE49-F238E27FC236}">
                  <a16:creationId xmlns:a16="http://schemas.microsoft.com/office/drawing/2014/main" id="{B8507147-FC4D-1542-A3A7-90596BEFDB7A}"/>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291" name="Straight Arrow Connector 290">
              <a:extLst>
                <a:ext uri="{FF2B5EF4-FFF2-40B4-BE49-F238E27FC236}">
                  <a16:creationId xmlns:a16="http://schemas.microsoft.com/office/drawing/2014/main" id="{F74942C4-4354-FE45-B718-B6E99CA1D39F}"/>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CED60DF8-B507-0E4E-8EFC-684EF5836E2E}"/>
              </a:ext>
            </a:extLst>
          </p:cNvPr>
          <p:cNvGrpSpPr/>
          <p:nvPr/>
        </p:nvGrpSpPr>
        <p:grpSpPr>
          <a:xfrm>
            <a:off x="9086001" y="5365035"/>
            <a:ext cx="298450" cy="651728"/>
            <a:chOff x="7391313" y="5459245"/>
            <a:chExt cx="298450" cy="651728"/>
          </a:xfrm>
        </p:grpSpPr>
        <p:sp>
          <p:nvSpPr>
            <p:cNvPr id="293" name="Oval 99">
              <a:extLst>
                <a:ext uri="{FF2B5EF4-FFF2-40B4-BE49-F238E27FC236}">
                  <a16:creationId xmlns:a16="http://schemas.microsoft.com/office/drawing/2014/main" id="{52D8440D-1B32-3B45-A2B4-B9EB99F22D2B}"/>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TextBox 100">
              <a:extLst>
                <a:ext uri="{FF2B5EF4-FFF2-40B4-BE49-F238E27FC236}">
                  <a16:creationId xmlns:a16="http://schemas.microsoft.com/office/drawing/2014/main" id="{F6D396E6-A748-A548-A25E-DD22B2CA3BBA}"/>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295" name="Straight Arrow Connector 294">
              <a:extLst>
                <a:ext uri="{FF2B5EF4-FFF2-40B4-BE49-F238E27FC236}">
                  <a16:creationId xmlns:a16="http://schemas.microsoft.com/office/drawing/2014/main" id="{114BECB2-1F39-4842-A148-3F058B5E87B9}"/>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6" name="Group 295">
            <a:extLst>
              <a:ext uri="{FF2B5EF4-FFF2-40B4-BE49-F238E27FC236}">
                <a16:creationId xmlns:a16="http://schemas.microsoft.com/office/drawing/2014/main" id="{A49EEF46-5C0F-1641-93E3-C585EB817C3A}"/>
              </a:ext>
            </a:extLst>
          </p:cNvPr>
          <p:cNvGrpSpPr/>
          <p:nvPr/>
        </p:nvGrpSpPr>
        <p:grpSpPr>
          <a:xfrm>
            <a:off x="10159452" y="5361155"/>
            <a:ext cx="298450" cy="651727"/>
            <a:chOff x="7391313" y="5459245"/>
            <a:chExt cx="298450" cy="651727"/>
          </a:xfrm>
        </p:grpSpPr>
        <p:sp>
          <p:nvSpPr>
            <p:cNvPr id="297" name="Oval 99">
              <a:extLst>
                <a:ext uri="{FF2B5EF4-FFF2-40B4-BE49-F238E27FC236}">
                  <a16:creationId xmlns:a16="http://schemas.microsoft.com/office/drawing/2014/main" id="{3DCA5832-DE2D-764A-99B6-A0207347696F}"/>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TextBox 100">
              <a:extLst>
                <a:ext uri="{FF2B5EF4-FFF2-40B4-BE49-F238E27FC236}">
                  <a16:creationId xmlns:a16="http://schemas.microsoft.com/office/drawing/2014/main" id="{5B31099F-7256-BD4F-88BF-DDDC029150D2}"/>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99" name="Straight Arrow Connector 298">
              <a:extLst>
                <a:ext uri="{FF2B5EF4-FFF2-40B4-BE49-F238E27FC236}">
                  <a16:creationId xmlns:a16="http://schemas.microsoft.com/office/drawing/2014/main" id="{299E53A8-3472-E546-8464-2381D0D10BDC}"/>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17" name="Slide Number Placeholder 4">
            <a:extLst>
              <a:ext uri="{FF2B5EF4-FFF2-40B4-BE49-F238E27FC236}">
                <a16:creationId xmlns:a16="http://schemas.microsoft.com/office/drawing/2014/main" id="{B39E7F7E-5ABD-0848-8F48-93D47E0EAB8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50838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198"/>
                                        </p:tgtEl>
                                        <p:attrNameLst>
                                          <p:attrName>style.visibility</p:attrName>
                                        </p:attrNameLst>
                                      </p:cBhvr>
                                      <p:to>
                                        <p:strVal val="visible"/>
                                      </p:to>
                                    </p:set>
                                    <p:animEffect transition="in" filter="wipe(up)">
                                      <p:cBhvr>
                                        <p:cTn id="21" dur="500"/>
                                        <p:tgtEl>
                                          <p:spTgt spid="19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up)">
                                      <p:cBhvr>
                                        <p:cTn id="26" dur="500"/>
                                        <p:tgtEl>
                                          <p:spTgt spid="16"/>
                                        </p:tgtEl>
                                      </p:cBhvr>
                                    </p:animEffect>
                                  </p:childTnLst>
                                </p:cTn>
                              </p:par>
                            </p:childTnLst>
                          </p:cTn>
                        </p:par>
                        <p:par>
                          <p:cTn id="27" fill="hold">
                            <p:stCondLst>
                              <p:cond delay="500"/>
                            </p:stCondLst>
                            <p:childTnLst>
                              <p:par>
                                <p:cTn id="28" presetID="22" presetClass="entr" presetSubtype="1" fill="hold" nodeType="afterEffect">
                                  <p:stCondLst>
                                    <p:cond delay="500"/>
                                  </p:stCondLst>
                                  <p:childTnLst>
                                    <p:set>
                                      <p:cBhvr>
                                        <p:cTn id="29" dur="1" fill="hold">
                                          <p:stCondLst>
                                            <p:cond delay="0"/>
                                          </p:stCondLst>
                                        </p:cTn>
                                        <p:tgtEl>
                                          <p:spTgt spid="142"/>
                                        </p:tgtEl>
                                        <p:attrNameLst>
                                          <p:attrName>style.visibility</p:attrName>
                                        </p:attrNameLst>
                                      </p:cBhvr>
                                      <p:to>
                                        <p:strVal val="visible"/>
                                      </p:to>
                                    </p:set>
                                    <p:animEffect transition="in" filter="wipe(up)">
                                      <p:cBhvr>
                                        <p:cTn id="30" dur="500"/>
                                        <p:tgtEl>
                                          <p:spTgt spid="14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up)">
                                      <p:cBhvr>
                                        <p:cTn id="39" dur="500"/>
                                        <p:tgtEl>
                                          <p:spTgt spid="20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284"/>
                                        </p:tgtEl>
                                        <p:attrNameLst>
                                          <p:attrName>style.visibility</p:attrName>
                                        </p:attrNameLst>
                                      </p:cBhvr>
                                      <p:to>
                                        <p:strVal val="visible"/>
                                      </p:to>
                                    </p:set>
                                    <p:animEffect transition="in" filter="wipe(up)">
                                      <p:cBhvr>
                                        <p:cTn id="44" dur="500"/>
                                        <p:tgtEl>
                                          <p:spTgt spid="284"/>
                                        </p:tgtEl>
                                      </p:cBhvr>
                                    </p:animEffec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208"/>
                                        </p:tgtEl>
                                        <p:attrNameLst>
                                          <p:attrName>style.visibility</p:attrName>
                                        </p:attrNameLst>
                                      </p:cBhvr>
                                      <p:to>
                                        <p:strVal val="visible"/>
                                      </p:to>
                                    </p:set>
                                    <p:animEffect transition="in" filter="wipe(up)">
                                      <p:cBhvr>
                                        <p:cTn id="48" dur="500"/>
                                        <p:tgtEl>
                                          <p:spTgt spid="208"/>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46"/>
                                        </p:tgtEl>
                                        <p:attrNameLst>
                                          <p:attrName>style.visibility</p:attrName>
                                        </p:attrNameLst>
                                      </p:cBhvr>
                                      <p:to>
                                        <p:strVal val="visible"/>
                                      </p:to>
                                    </p:set>
                                    <p:animEffect transition="in" filter="wipe(up)">
                                      <p:cBhvr>
                                        <p:cTn id="53" dur="500"/>
                                        <p:tgtEl>
                                          <p:spTgt spid="146"/>
                                        </p:tgtEl>
                                      </p:cBhvr>
                                    </p:animEffect>
                                  </p:childTnLst>
                                </p:cTn>
                              </p:par>
                            </p:childTnLst>
                          </p:cTn>
                        </p:par>
                        <p:par>
                          <p:cTn id="54" fill="hold">
                            <p:stCondLst>
                              <p:cond delay="500"/>
                            </p:stCondLst>
                            <p:childTnLst>
                              <p:par>
                                <p:cTn id="55" presetID="22" presetClass="entr" presetSubtype="1" fill="hold" nodeType="afterEffect">
                                  <p:stCondLst>
                                    <p:cond delay="0"/>
                                  </p:stCondLst>
                                  <p:childTnLst>
                                    <p:set>
                                      <p:cBhvr>
                                        <p:cTn id="56" dur="1" fill="hold">
                                          <p:stCondLst>
                                            <p:cond delay="0"/>
                                          </p:stCondLst>
                                        </p:cTn>
                                        <p:tgtEl>
                                          <p:spTgt spid="288"/>
                                        </p:tgtEl>
                                        <p:attrNameLst>
                                          <p:attrName>style.visibility</p:attrName>
                                        </p:attrNameLst>
                                      </p:cBhvr>
                                      <p:to>
                                        <p:strVal val="visible"/>
                                      </p:to>
                                    </p:set>
                                    <p:animEffect transition="in" filter="wipe(up)">
                                      <p:cBhvr>
                                        <p:cTn id="57" dur="500"/>
                                        <p:tgtEl>
                                          <p:spTgt spid="288"/>
                                        </p:tgtEl>
                                      </p:cBhvr>
                                    </p:animEffect>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up)">
                                      <p:cBhvr>
                                        <p:cTn id="61" dur="500"/>
                                        <p:tgtEl>
                                          <p:spTgt spid="213"/>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292"/>
                                        </p:tgtEl>
                                        <p:attrNameLst>
                                          <p:attrName>style.visibility</p:attrName>
                                        </p:attrNameLst>
                                      </p:cBhvr>
                                      <p:to>
                                        <p:strVal val="visible"/>
                                      </p:to>
                                    </p:set>
                                    <p:animEffect transition="in" filter="wipe(up)">
                                      <p:cBhvr>
                                        <p:cTn id="65" dur="500"/>
                                        <p:tgtEl>
                                          <p:spTgt spid="292"/>
                                        </p:tgtEl>
                                      </p:cBhvr>
                                    </p:animEffect>
                                  </p:childTnLst>
                                </p:cTn>
                              </p:par>
                            </p:childTnLst>
                          </p:cTn>
                        </p:par>
                        <p:par>
                          <p:cTn id="66" fill="hold">
                            <p:stCondLst>
                              <p:cond delay="2000"/>
                            </p:stCondLst>
                            <p:childTnLst>
                              <p:par>
                                <p:cTn id="67" presetID="22" presetClass="entr" presetSubtype="1" fill="hold" nodeType="afterEffect">
                                  <p:stCondLst>
                                    <p:cond delay="0"/>
                                  </p:stCondLst>
                                  <p:childTnLst>
                                    <p:set>
                                      <p:cBhvr>
                                        <p:cTn id="68" dur="1" fill="hold">
                                          <p:stCondLst>
                                            <p:cond delay="0"/>
                                          </p:stCondLst>
                                        </p:cTn>
                                        <p:tgtEl>
                                          <p:spTgt spid="276"/>
                                        </p:tgtEl>
                                        <p:attrNameLst>
                                          <p:attrName>style.visibility</p:attrName>
                                        </p:attrNameLst>
                                      </p:cBhvr>
                                      <p:to>
                                        <p:strVal val="visible"/>
                                      </p:to>
                                    </p:set>
                                    <p:animEffect transition="in" filter="wipe(up)">
                                      <p:cBhvr>
                                        <p:cTn id="69" dur="500"/>
                                        <p:tgtEl>
                                          <p:spTgt spid="276"/>
                                        </p:tgtEl>
                                      </p:cBhvr>
                                    </p:animEffect>
                                  </p:childTnLst>
                                </p:cTn>
                              </p:par>
                            </p:childTnLst>
                          </p:cTn>
                        </p:par>
                        <p:par>
                          <p:cTn id="70" fill="hold">
                            <p:stCondLst>
                              <p:cond delay="2500"/>
                            </p:stCondLst>
                            <p:childTnLst>
                              <p:par>
                                <p:cTn id="71" presetID="22" presetClass="entr" presetSubtype="1" fill="hold" nodeType="afterEffect">
                                  <p:stCondLst>
                                    <p:cond delay="0"/>
                                  </p:stCondLst>
                                  <p:childTnLst>
                                    <p:set>
                                      <p:cBhvr>
                                        <p:cTn id="72" dur="1" fill="hold">
                                          <p:stCondLst>
                                            <p:cond delay="0"/>
                                          </p:stCondLst>
                                        </p:cTn>
                                        <p:tgtEl>
                                          <p:spTgt spid="218"/>
                                        </p:tgtEl>
                                        <p:attrNameLst>
                                          <p:attrName>style.visibility</p:attrName>
                                        </p:attrNameLst>
                                      </p:cBhvr>
                                      <p:to>
                                        <p:strVal val="visible"/>
                                      </p:to>
                                    </p:set>
                                    <p:animEffect transition="in" filter="wipe(up)">
                                      <p:cBhvr>
                                        <p:cTn id="73" dur="500"/>
                                        <p:tgtEl>
                                          <p:spTgt spid="218"/>
                                        </p:tgtEl>
                                      </p:cBhvr>
                                    </p:animEffect>
                                  </p:childTnLst>
                                </p:cTn>
                              </p:par>
                            </p:childTnLst>
                          </p:cTn>
                        </p:par>
                        <p:par>
                          <p:cTn id="74" fill="hold">
                            <p:stCondLst>
                              <p:cond delay="3000"/>
                            </p:stCondLst>
                            <p:childTnLst>
                              <p:par>
                                <p:cTn id="75" presetID="22" presetClass="entr" presetSubtype="1" fill="hold" nodeType="afterEffect">
                                  <p:stCondLst>
                                    <p:cond delay="0"/>
                                  </p:stCondLst>
                                  <p:childTnLst>
                                    <p:set>
                                      <p:cBhvr>
                                        <p:cTn id="76" dur="1" fill="hold">
                                          <p:stCondLst>
                                            <p:cond delay="0"/>
                                          </p:stCondLst>
                                        </p:cTn>
                                        <p:tgtEl>
                                          <p:spTgt spid="296"/>
                                        </p:tgtEl>
                                        <p:attrNameLst>
                                          <p:attrName>style.visibility</p:attrName>
                                        </p:attrNameLst>
                                      </p:cBhvr>
                                      <p:to>
                                        <p:strVal val="visible"/>
                                      </p:to>
                                    </p:set>
                                    <p:animEffect transition="in" filter="wipe(up)">
                                      <p:cBhvr>
                                        <p:cTn id="7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Round Robin (RR) scheduling:</a:t>
            </a:r>
          </a:p>
          <a:p>
            <a:pPr marL="461963" indent="-223838"/>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round robin</a:t>
            </a:r>
            <a:endParaRPr lang="en-US" dirty="0"/>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914343" y="3604072"/>
            <a:ext cx="877582" cy="1252645"/>
            <a:chOff x="9827263" y="3125100"/>
            <a:chExt cx="877582"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server cyclically, repeatedly  scans class queues, sending one complete packet from each class (if available) in turn</a:t>
            </a: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88205" y="1692388"/>
            <a:ext cx="5557988" cy="1116126"/>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Weighted Fair Queuing (WFQ): </a:t>
            </a:r>
          </a:p>
          <a:p>
            <a:pPr marL="582613" indent="-284163"/>
            <a:r>
              <a:rPr lang="en-US" altLang="en-US" sz="3200" dirty="0">
                <a:ea typeface="ＭＳ Ｐゴシック" panose="020B0600070205080204" pitchFamily="34" charset="-128"/>
                <a:cs typeface="ＭＳ Ｐゴシック" panose="020B0600070205080204" pitchFamily="34" charset="-128"/>
              </a:rPr>
              <a:t>generalized Round Robin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weighted fair queueing</a:t>
            </a:r>
            <a:endParaRPr lang="en-US" dirty="0"/>
          </a:p>
        </p:txBody>
      </p:sp>
      <p:cxnSp>
        <p:nvCxnSpPr>
          <p:cNvPr id="72" name="Straight Connector 71">
            <a:extLst>
              <a:ext uri="{FF2B5EF4-FFF2-40B4-BE49-F238E27FC236}">
                <a16:creationId xmlns:a16="http://schemas.microsoft.com/office/drawing/2014/main" id="{EB0FE50D-8E31-1046-A976-F61876A256D1}"/>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740B6F-8E87-144C-8CB1-A0CA5C93F619}"/>
              </a:ext>
            </a:extLst>
          </p:cNvPr>
          <p:cNvGrpSpPr/>
          <p:nvPr/>
        </p:nvGrpSpPr>
        <p:grpSpPr>
          <a:xfrm>
            <a:off x="7990116" y="2719344"/>
            <a:ext cx="1310150" cy="2565881"/>
            <a:chOff x="8117411" y="2240372"/>
            <a:chExt cx="1444110" cy="2565881"/>
          </a:xfrm>
        </p:grpSpPr>
        <p:grpSp>
          <p:nvGrpSpPr>
            <p:cNvPr id="8" name="Group 25">
              <a:extLst>
                <a:ext uri="{FF2B5EF4-FFF2-40B4-BE49-F238E27FC236}">
                  <a16:creationId xmlns:a16="http://schemas.microsoft.com/office/drawing/2014/main" id="{C563A50E-1C6D-6C46-8EE5-AAEAA0E7781F}"/>
                </a:ext>
              </a:extLst>
            </p:cNvPr>
            <p:cNvGrpSpPr>
              <a:grpSpLocks/>
            </p:cNvGrpSpPr>
            <p:nvPr/>
          </p:nvGrpSpPr>
          <p:grpSpPr bwMode="auto">
            <a:xfrm>
              <a:off x="8117411" y="2240372"/>
              <a:ext cx="1404483" cy="760001"/>
              <a:chOff x="1670312" y="2562997"/>
              <a:chExt cx="940317" cy="565219"/>
            </a:xfrm>
          </p:grpSpPr>
          <p:grpSp>
            <p:nvGrpSpPr>
              <p:cNvPr id="18" name="Group 28">
                <a:extLst>
                  <a:ext uri="{FF2B5EF4-FFF2-40B4-BE49-F238E27FC236}">
                    <a16:creationId xmlns:a16="http://schemas.microsoft.com/office/drawing/2014/main" id="{3EFAE9E2-03FB-A240-82CC-3EEE93BB300A}"/>
                  </a:ext>
                </a:extLst>
              </p:cNvPr>
              <p:cNvGrpSpPr>
                <a:grpSpLocks/>
              </p:cNvGrpSpPr>
              <p:nvPr/>
            </p:nvGrpSpPr>
            <p:grpSpPr bwMode="auto">
              <a:xfrm>
                <a:off x="1670312" y="2562997"/>
                <a:ext cx="929822" cy="565219"/>
                <a:chOff x="1670312" y="2562997"/>
                <a:chExt cx="929822" cy="565219"/>
              </a:xfrm>
            </p:grpSpPr>
            <p:sp>
              <p:nvSpPr>
                <p:cNvPr id="20" name="Rectangle 30">
                  <a:extLst>
                    <a:ext uri="{FF2B5EF4-FFF2-40B4-BE49-F238E27FC236}">
                      <a16:creationId xmlns:a16="http://schemas.microsoft.com/office/drawing/2014/main" id="{729FDF34-CD0B-9A4B-BFAA-A9A823BC314C}"/>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21" name="Straight Connector 31">
                  <a:extLst>
                    <a:ext uri="{FF2B5EF4-FFF2-40B4-BE49-F238E27FC236}">
                      <a16:creationId xmlns:a16="http://schemas.microsoft.com/office/drawing/2014/main" id="{5A69AE93-EED2-CB43-99E6-0FB1510E4FF4}"/>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32">
                  <a:extLst>
                    <a:ext uri="{FF2B5EF4-FFF2-40B4-BE49-F238E27FC236}">
                      <a16:creationId xmlns:a16="http://schemas.microsoft.com/office/drawing/2014/main" id="{E8F030DC-8BE9-E84E-9DA0-9A9C35E49945}"/>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33">
                  <a:extLst>
                    <a:ext uri="{FF2B5EF4-FFF2-40B4-BE49-F238E27FC236}">
                      <a16:creationId xmlns:a16="http://schemas.microsoft.com/office/drawing/2014/main" id="{12488256-DFFD-964A-8401-C59AC44B0A88}"/>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34">
                  <a:extLst>
                    <a:ext uri="{FF2B5EF4-FFF2-40B4-BE49-F238E27FC236}">
                      <a16:creationId xmlns:a16="http://schemas.microsoft.com/office/drawing/2014/main" id="{38FDDBA3-4933-3A49-9208-C2E75B79F1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35">
                  <a:extLst>
                    <a:ext uri="{FF2B5EF4-FFF2-40B4-BE49-F238E27FC236}">
                      <a16:creationId xmlns:a16="http://schemas.microsoft.com/office/drawing/2014/main" id="{44515A57-BAE8-DB48-8D32-C3EF03B66C6E}"/>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36">
                  <a:extLst>
                    <a:ext uri="{FF2B5EF4-FFF2-40B4-BE49-F238E27FC236}">
                      <a16:creationId xmlns:a16="http://schemas.microsoft.com/office/drawing/2014/main" id="{8FFF7C21-C795-5A4D-B498-3B99B69489B6}"/>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37">
                  <a:extLst>
                    <a:ext uri="{FF2B5EF4-FFF2-40B4-BE49-F238E27FC236}">
                      <a16:creationId xmlns:a16="http://schemas.microsoft.com/office/drawing/2014/main" id="{E40618EE-68A5-6741-A873-86553161E156}"/>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 name="Rectangle 29">
                <a:extLst>
                  <a:ext uri="{FF2B5EF4-FFF2-40B4-BE49-F238E27FC236}">
                    <a16:creationId xmlns:a16="http://schemas.microsoft.com/office/drawing/2014/main" id="{E2F0270A-1C7D-5644-9107-040300A3830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25">
              <a:extLst>
                <a:ext uri="{FF2B5EF4-FFF2-40B4-BE49-F238E27FC236}">
                  <a16:creationId xmlns:a16="http://schemas.microsoft.com/office/drawing/2014/main" id="{687F59CE-C2B3-4D4C-92B7-16D87AB0CB08}"/>
                </a:ext>
              </a:extLst>
            </p:cNvPr>
            <p:cNvGrpSpPr>
              <a:grpSpLocks/>
            </p:cNvGrpSpPr>
            <p:nvPr/>
          </p:nvGrpSpPr>
          <p:grpSpPr bwMode="auto">
            <a:xfrm>
              <a:off x="8136990" y="3176315"/>
              <a:ext cx="1424531" cy="763274"/>
              <a:chOff x="1670312" y="2562997"/>
              <a:chExt cx="940318" cy="565219"/>
            </a:xfrm>
          </p:grpSpPr>
          <p:grpSp>
            <p:nvGrpSpPr>
              <p:cNvPr id="29" name="Group 28">
                <a:extLst>
                  <a:ext uri="{FF2B5EF4-FFF2-40B4-BE49-F238E27FC236}">
                    <a16:creationId xmlns:a16="http://schemas.microsoft.com/office/drawing/2014/main" id="{4511BCEB-21AB-F44E-8C3E-BB178AAD23CB}"/>
                  </a:ext>
                </a:extLst>
              </p:cNvPr>
              <p:cNvGrpSpPr>
                <a:grpSpLocks/>
              </p:cNvGrpSpPr>
              <p:nvPr/>
            </p:nvGrpSpPr>
            <p:grpSpPr bwMode="auto">
              <a:xfrm>
                <a:off x="1670312" y="2562997"/>
                <a:ext cx="929822" cy="565219"/>
                <a:chOff x="1670312" y="2562997"/>
                <a:chExt cx="929822" cy="565219"/>
              </a:xfrm>
            </p:grpSpPr>
            <p:sp>
              <p:nvSpPr>
                <p:cNvPr id="31" name="Rectangle 30">
                  <a:extLst>
                    <a:ext uri="{FF2B5EF4-FFF2-40B4-BE49-F238E27FC236}">
                      <a16:creationId xmlns:a16="http://schemas.microsoft.com/office/drawing/2014/main" id="{41316E27-4220-C147-A89C-A1EFEA4D25A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4007048A-C5C2-274E-8391-F5F93C794AB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A14A1AAA-244F-D447-A7D6-AB788B569D26}"/>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Straight Connector 33">
                  <a:extLst>
                    <a:ext uri="{FF2B5EF4-FFF2-40B4-BE49-F238E27FC236}">
                      <a16:creationId xmlns:a16="http://schemas.microsoft.com/office/drawing/2014/main" id="{3BE615AD-4D3F-A243-A27D-E11BE48B3C77}"/>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Straight Connector 34">
                  <a:extLst>
                    <a:ext uri="{FF2B5EF4-FFF2-40B4-BE49-F238E27FC236}">
                      <a16:creationId xmlns:a16="http://schemas.microsoft.com/office/drawing/2014/main" id="{B65BD03D-6966-654F-AF5A-697101715CA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Straight Connector 35">
                  <a:extLst>
                    <a:ext uri="{FF2B5EF4-FFF2-40B4-BE49-F238E27FC236}">
                      <a16:creationId xmlns:a16="http://schemas.microsoft.com/office/drawing/2014/main" id="{4E0B9ABB-D3D1-0F45-8C79-6A7CE1B5E88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a:extLst>
                    <a:ext uri="{FF2B5EF4-FFF2-40B4-BE49-F238E27FC236}">
                      <a16:creationId xmlns:a16="http://schemas.microsoft.com/office/drawing/2014/main" id="{452BA752-990C-BC42-9F0D-203C5E9B0CD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Straight Connector 37">
                  <a:extLst>
                    <a:ext uri="{FF2B5EF4-FFF2-40B4-BE49-F238E27FC236}">
                      <a16:creationId xmlns:a16="http://schemas.microsoft.com/office/drawing/2014/main" id="{55257FC6-8323-894F-AF7A-00164E4D9C45}"/>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0" name="Rectangle 29">
                <a:extLst>
                  <a:ext uri="{FF2B5EF4-FFF2-40B4-BE49-F238E27FC236}">
                    <a16:creationId xmlns:a16="http://schemas.microsoft.com/office/drawing/2014/main" id="{A9187906-D1D6-AB40-AB7B-419CC08B4F65}"/>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25">
              <a:extLst>
                <a:ext uri="{FF2B5EF4-FFF2-40B4-BE49-F238E27FC236}">
                  <a16:creationId xmlns:a16="http://schemas.microsoft.com/office/drawing/2014/main" id="{D3CE6A82-D9F9-2147-836F-3656A5178622}"/>
                </a:ext>
              </a:extLst>
            </p:cNvPr>
            <p:cNvGrpSpPr>
              <a:grpSpLocks/>
            </p:cNvGrpSpPr>
            <p:nvPr/>
          </p:nvGrpSpPr>
          <p:grpSpPr bwMode="auto">
            <a:xfrm>
              <a:off x="8132733" y="4084509"/>
              <a:ext cx="1424529" cy="721744"/>
              <a:chOff x="1670312" y="2562997"/>
              <a:chExt cx="940317" cy="565219"/>
            </a:xfrm>
          </p:grpSpPr>
          <p:grpSp>
            <p:nvGrpSpPr>
              <p:cNvPr id="40" name="Group 39">
                <a:extLst>
                  <a:ext uri="{FF2B5EF4-FFF2-40B4-BE49-F238E27FC236}">
                    <a16:creationId xmlns:a16="http://schemas.microsoft.com/office/drawing/2014/main" id="{C9DDA272-8646-FB4A-8D17-F41DE934476D}"/>
                  </a:ext>
                </a:extLst>
              </p:cNvPr>
              <p:cNvGrpSpPr>
                <a:grpSpLocks/>
              </p:cNvGrpSpPr>
              <p:nvPr/>
            </p:nvGrpSpPr>
            <p:grpSpPr bwMode="auto">
              <a:xfrm>
                <a:off x="1670312" y="2562997"/>
                <a:ext cx="929822" cy="565219"/>
                <a:chOff x="1670312" y="2562997"/>
                <a:chExt cx="929822" cy="565219"/>
              </a:xfrm>
            </p:grpSpPr>
            <p:sp>
              <p:nvSpPr>
                <p:cNvPr id="42" name="Rectangle 41">
                  <a:extLst>
                    <a:ext uri="{FF2B5EF4-FFF2-40B4-BE49-F238E27FC236}">
                      <a16:creationId xmlns:a16="http://schemas.microsoft.com/office/drawing/2014/main" id="{E500ED50-8E07-EF45-95BF-8BA56D49518D}"/>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43" name="Straight Connector 42">
                  <a:extLst>
                    <a:ext uri="{FF2B5EF4-FFF2-40B4-BE49-F238E27FC236}">
                      <a16:creationId xmlns:a16="http://schemas.microsoft.com/office/drawing/2014/main" id="{557746F6-EA6C-F440-A50F-B4FA59791B8B}"/>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Straight Connector 43">
                  <a:extLst>
                    <a:ext uri="{FF2B5EF4-FFF2-40B4-BE49-F238E27FC236}">
                      <a16:creationId xmlns:a16="http://schemas.microsoft.com/office/drawing/2014/main" id="{225B8365-E03D-CD48-B2E5-6A42B5C2787F}"/>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Straight Connector 44">
                  <a:extLst>
                    <a:ext uri="{FF2B5EF4-FFF2-40B4-BE49-F238E27FC236}">
                      <a16:creationId xmlns:a16="http://schemas.microsoft.com/office/drawing/2014/main" id="{ECFFCF3E-1E82-3F4F-A167-B4CE60A1DA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a:extLst>
                    <a:ext uri="{FF2B5EF4-FFF2-40B4-BE49-F238E27FC236}">
                      <a16:creationId xmlns:a16="http://schemas.microsoft.com/office/drawing/2014/main" id="{3DF697C1-95A7-1A4B-A07B-D14518C0D997}"/>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Connector 46">
                  <a:extLst>
                    <a:ext uri="{FF2B5EF4-FFF2-40B4-BE49-F238E27FC236}">
                      <a16:creationId xmlns:a16="http://schemas.microsoft.com/office/drawing/2014/main" id="{52CA0CD3-191F-C543-AB08-EAF089AFF1E1}"/>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Straight Connector 47">
                  <a:extLst>
                    <a:ext uri="{FF2B5EF4-FFF2-40B4-BE49-F238E27FC236}">
                      <a16:creationId xmlns:a16="http://schemas.microsoft.com/office/drawing/2014/main" id="{25615FBF-D228-A641-A572-783B881303A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a:extLst>
                    <a:ext uri="{FF2B5EF4-FFF2-40B4-BE49-F238E27FC236}">
                      <a16:creationId xmlns:a16="http://schemas.microsoft.com/office/drawing/2014/main" id="{265B8345-81ED-1D49-AFA2-D40974F2A551}"/>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 name="Rectangle 40">
                <a:extLst>
                  <a:ext uri="{FF2B5EF4-FFF2-40B4-BE49-F238E27FC236}">
                    <a16:creationId xmlns:a16="http://schemas.microsoft.com/office/drawing/2014/main" id="{3753EDA3-44F7-874C-982C-BAC289F49EE1}"/>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sp>
        <p:nvSpPr>
          <p:cNvPr id="4" name="Triangle 3">
            <a:extLst>
              <a:ext uri="{FF2B5EF4-FFF2-40B4-BE49-F238E27FC236}">
                <a16:creationId xmlns:a16="http://schemas.microsoft.com/office/drawing/2014/main" id="{D2F64F54-E98D-564A-B7B6-7537CEECBAD3}"/>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9B2EF94C-9371-CF40-A3C6-1DC150AB047C}"/>
              </a:ext>
            </a:extLst>
          </p:cNvPr>
          <p:cNvGrpSpPr/>
          <p:nvPr/>
        </p:nvGrpSpPr>
        <p:grpSpPr>
          <a:xfrm>
            <a:off x="6303665" y="3871966"/>
            <a:ext cx="567187" cy="339970"/>
            <a:chOff x="9460523" y="6049108"/>
            <a:chExt cx="567187" cy="339970"/>
          </a:xfrm>
        </p:grpSpPr>
        <p:cxnSp>
          <p:nvCxnSpPr>
            <p:cNvPr id="52" name="Straight Arrow Connector 51">
              <a:extLst>
                <a:ext uri="{FF2B5EF4-FFF2-40B4-BE49-F238E27FC236}">
                  <a16:creationId xmlns:a16="http://schemas.microsoft.com/office/drawing/2014/main" id="{7378A68C-054A-004B-A791-4FA6E7C68048}"/>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6E384534-464D-4048-8464-55A4CE80FC99}"/>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23E453DA-B44B-0847-A077-A34D3F9DB27B}"/>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AE17F66-33B0-DE42-8C16-28DA20F17C00}"/>
              </a:ext>
            </a:extLst>
          </p:cNvPr>
          <p:cNvGrpSpPr/>
          <p:nvPr/>
        </p:nvGrpSpPr>
        <p:grpSpPr>
          <a:xfrm>
            <a:off x="11245773" y="3893738"/>
            <a:ext cx="567187" cy="339970"/>
            <a:chOff x="9460523" y="6049108"/>
            <a:chExt cx="567187" cy="339970"/>
          </a:xfrm>
        </p:grpSpPr>
        <p:cxnSp>
          <p:nvCxnSpPr>
            <p:cNvPr id="58" name="Straight Arrow Connector 57">
              <a:extLst>
                <a:ext uri="{FF2B5EF4-FFF2-40B4-BE49-F238E27FC236}">
                  <a16:creationId xmlns:a16="http://schemas.microsoft.com/office/drawing/2014/main" id="{D334A6EB-2600-A040-860C-4B77BD4BE60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79739B72-8B57-6443-B4A3-11719E38E71F}"/>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61CFDC38-10D3-794A-B193-C78C35E3275E}"/>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43CD1C2A-29E9-8C4A-96B1-43C6E287CB52}"/>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62" name="TextBox 61">
            <a:extLst>
              <a:ext uri="{FF2B5EF4-FFF2-40B4-BE49-F238E27FC236}">
                <a16:creationId xmlns:a16="http://schemas.microsoft.com/office/drawing/2014/main" id="{A33C39C7-20E4-6545-A964-9F1AAEB54307}"/>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65" name="Straight Arrow Connector 64">
            <a:extLst>
              <a:ext uri="{FF2B5EF4-FFF2-40B4-BE49-F238E27FC236}">
                <a16:creationId xmlns:a16="http://schemas.microsoft.com/office/drawing/2014/main" id="{999E5456-380E-B44E-8FAB-E07E351298C3}"/>
              </a:ext>
            </a:extLst>
          </p:cNvPr>
          <p:cNvCxnSpPr>
            <a:cxnSpLocks/>
            <a:stCxn id="4"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8D62B4B7-D6F0-C44D-9E4B-DFC7B1CB233F}"/>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923F8B11-C46E-3445-9877-0041CA598D30}"/>
              </a:ext>
            </a:extLst>
          </p:cNvPr>
          <p:cNvCxnSpPr>
            <a:cxnSpLocks/>
            <a:stCxn id="4"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65C47E3-EB80-954D-93A7-7C5F2522DEA3}"/>
              </a:ext>
            </a:extLst>
          </p:cNvPr>
          <p:cNvCxnSpPr>
            <a:stCxn id="20" idx="3"/>
            <a:endCxn id="9"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789404-4743-3B47-8578-2600B3870B31}"/>
              </a:ext>
            </a:extLst>
          </p:cNvPr>
          <p:cNvCxnSpPr>
            <a:cxnSpLocks/>
            <a:stCxn id="42" idx="3"/>
            <a:endCxn id="9"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56B0C30-BA4F-FC4B-A868-1FDA0C5704B8}"/>
              </a:ext>
            </a:extLst>
          </p:cNvPr>
          <p:cNvCxnSpPr>
            <a:cxnSpLocks/>
            <a:stCxn id="30" idx="3"/>
            <a:endCxn id="9"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70" name="Group 69">
            <a:extLst>
              <a:ext uri="{FF2B5EF4-FFF2-40B4-BE49-F238E27FC236}">
                <a16:creationId xmlns:a16="http://schemas.microsoft.com/office/drawing/2014/main" id="{CE711DAE-9BF3-F64E-BD2A-3B802A190313}"/>
              </a:ext>
            </a:extLst>
          </p:cNvPr>
          <p:cNvGrpSpPr/>
          <p:nvPr/>
        </p:nvGrpSpPr>
        <p:grpSpPr>
          <a:xfrm>
            <a:off x="9914343" y="3604072"/>
            <a:ext cx="877582" cy="1252645"/>
            <a:chOff x="9827263" y="3125100"/>
            <a:chExt cx="877582" cy="1252645"/>
          </a:xfrm>
        </p:grpSpPr>
        <p:sp>
          <p:nvSpPr>
            <p:cNvPr id="9" name="Oval 27">
              <a:extLst>
                <a:ext uri="{FF2B5EF4-FFF2-40B4-BE49-F238E27FC236}">
                  <a16:creationId xmlns:a16="http://schemas.microsoft.com/office/drawing/2014/main" id="{12FCD05E-75CC-E84C-8E19-60F0F56A5ED6}"/>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 name="TextBox 62">
              <a:extLst>
                <a:ext uri="{FF2B5EF4-FFF2-40B4-BE49-F238E27FC236}">
                  <a16:creationId xmlns:a16="http://schemas.microsoft.com/office/drawing/2014/main" id="{65D6BC2C-F25A-5742-A26B-1B91EC2CF44E}"/>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03" name="TextBox 102">
              <a:extLst>
                <a:ext uri="{FF2B5EF4-FFF2-40B4-BE49-F238E27FC236}">
                  <a16:creationId xmlns:a16="http://schemas.microsoft.com/office/drawing/2014/main" id="{86E26C25-36F0-9444-8196-216C440D56AB}"/>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grpSp>
        <p:nvGrpSpPr>
          <p:cNvPr id="115" name="Group 114">
            <a:extLst>
              <a:ext uri="{FF2B5EF4-FFF2-40B4-BE49-F238E27FC236}">
                <a16:creationId xmlns:a16="http://schemas.microsoft.com/office/drawing/2014/main" id="{3E6F4270-DB9C-694E-B407-3ED6A0A44949}"/>
              </a:ext>
            </a:extLst>
          </p:cNvPr>
          <p:cNvGrpSpPr/>
          <p:nvPr/>
        </p:nvGrpSpPr>
        <p:grpSpPr>
          <a:xfrm>
            <a:off x="8807568" y="2894368"/>
            <a:ext cx="1104182" cy="2221918"/>
            <a:chOff x="8807568" y="2894368"/>
            <a:chExt cx="1104182" cy="2221918"/>
          </a:xfrm>
        </p:grpSpPr>
        <p:grpSp>
          <p:nvGrpSpPr>
            <p:cNvPr id="114" name="Group 113">
              <a:extLst>
                <a:ext uri="{FF2B5EF4-FFF2-40B4-BE49-F238E27FC236}">
                  <a16:creationId xmlns:a16="http://schemas.microsoft.com/office/drawing/2014/main" id="{1450FA9F-A33F-1746-A4CB-9F4A2A6807F2}"/>
                </a:ext>
              </a:extLst>
            </p:cNvPr>
            <p:cNvGrpSpPr/>
            <p:nvPr/>
          </p:nvGrpSpPr>
          <p:grpSpPr>
            <a:xfrm>
              <a:off x="9470570" y="2939143"/>
              <a:ext cx="441180" cy="2177143"/>
              <a:chOff x="9470570" y="2939143"/>
              <a:chExt cx="441180" cy="2177143"/>
            </a:xfrm>
          </p:grpSpPr>
          <p:sp>
            <p:nvSpPr>
              <p:cNvPr id="85" name="Oval 84">
                <a:extLst>
                  <a:ext uri="{FF2B5EF4-FFF2-40B4-BE49-F238E27FC236}">
                    <a16:creationId xmlns:a16="http://schemas.microsoft.com/office/drawing/2014/main" id="{6CD5B581-94AD-D44C-81AA-F1008E3D0722}"/>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F5454531-DC51-F34D-9961-98B389CAFDF8}"/>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88" name="Straight Arrow Connector 87">
                <a:extLst>
                  <a:ext uri="{FF2B5EF4-FFF2-40B4-BE49-F238E27FC236}">
                    <a16:creationId xmlns:a16="http://schemas.microsoft.com/office/drawing/2014/main" id="{F9EBDD29-0A51-C946-829A-2EAF8CB429B6}"/>
                  </a:ext>
                </a:extLst>
              </p:cNvPr>
              <p:cNvCxnSpPr/>
              <p:nvPr/>
            </p:nvCxnSpPr>
            <p:spPr>
              <a:xfrm flipV="1">
                <a:off x="9808687" y="3573214"/>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355C01D4-3E5F-234C-88C0-37B3216150B8}"/>
                </a:ext>
              </a:extLst>
            </p:cNvPr>
            <p:cNvGrpSpPr/>
            <p:nvPr/>
          </p:nvGrpSpPr>
          <p:grpSpPr>
            <a:xfrm>
              <a:off x="8807568" y="2894368"/>
              <a:ext cx="457076" cy="2191108"/>
              <a:chOff x="8807568" y="2894368"/>
              <a:chExt cx="457076" cy="2191108"/>
            </a:xfrm>
          </p:grpSpPr>
          <p:grpSp>
            <p:nvGrpSpPr>
              <p:cNvPr id="93" name="Group 92">
                <a:extLst>
                  <a:ext uri="{FF2B5EF4-FFF2-40B4-BE49-F238E27FC236}">
                    <a16:creationId xmlns:a16="http://schemas.microsoft.com/office/drawing/2014/main" id="{848D66A5-F8A6-9445-8C81-EBA47B28FB27}"/>
                  </a:ext>
                </a:extLst>
              </p:cNvPr>
              <p:cNvGrpSpPr/>
              <p:nvPr/>
            </p:nvGrpSpPr>
            <p:grpSpPr>
              <a:xfrm>
                <a:off x="8807568" y="2894368"/>
                <a:ext cx="428322" cy="385312"/>
                <a:chOff x="10311441" y="2346385"/>
                <a:chExt cx="428322" cy="385312"/>
              </a:xfrm>
            </p:grpSpPr>
            <p:sp>
              <p:nvSpPr>
                <p:cNvPr id="92" name="Oval 91">
                  <a:extLst>
                    <a:ext uri="{FF2B5EF4-FFF2-40B4-BE49-F238E27FC236}">
                      <a16:creationId xmlns:a16="http://schemas.microsoft.com/office/drawing/2014/main" id="{97E65F5A-40B7-5944-9F81-860A11DB6E0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1EE5CC73-7238-FC43-9639-9D66DFA0D9A1}"/>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1</a:t>
                  </a:r>
                </a:p>
              </p:txBody>
            </p:sp>
          </p:grpSp>
          <p:grpSp>
            <p:nvGrpSpPr>
              <p:cNvPr id="94" name="Group 93">
                <a:extLst>
                  <a:ext uri="{FF2B5EF4-FFF2-40B4-BE49-F238E27FC236}">
                    <a16:creationId xmlns:a16="http://schemas.microsoft.com/office/drawing/2014/main" id="{604C74BF-DFA9-F148-80FF-420AF6DA34DC}"/>
                  </a:ext>
                </a:extLst>
              </p:cNvPr>
              <p:cNvGrpSpPr/>
              <p:nvPr/>
            </p:nvGrpSpPr>
            <p:grpSpPr>
              <a:xfrm>
                <a:off x="8827696" y="3823145"/>
                <a:ext cx="428322" cy="385312"/>
                <a:chOff x="10311441" y="2346385"/>
                <a:chExt cx="428322" cy="385312"/>
              </a:xfrm>
            </p:grpSpPr>
            <p:sp>
              <p:nvSpPr>
                <p:cNvPr id="95" name="Oval 94">
                  <a:extLst>
                    <a:ext uri="{FF2B5EF4-FFF2-40B4-BE49-F238E27FC236}">
                      <a16:creationId xmlns:a16="http://schemas.microsoft.com/office/drawing/2014/main" id="{B8705F1B-C8D3-7D45-A303-F165B62DB89A}"/>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TextBox 95">
                  <a:extLst>
                    <a:ext uri="{FF2B5EF4-FFF2-40B4-BE49-F238E27FC236}">
                      <a16:creationId xmlns:a16="http://schemas.microsoft.com/office/drawing/2014/main" id="{3C5374B7-33B0-A048-98AF-C86CA0F5F068}"/>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2</a:t>
                  </a:r>
                </a:p>
              </p:txBody>
            </p:sp>
          </p:grpSp>
          <p:grpSp>
            <p:nvGrpSpPr>
              <p:cNvPr id="97" name="Group 96">
                <a:extLst>
                  <a:ext uri="{FF2B5EF4-FFF2-40B4-BE49-F238E27FC236}">
                    <a16:creationId xmlns:a16="http://schemas.microsoft.com/office/drawing/2014/main" id="{95EEF966-14C8-9A40-8EAF-9563A841C6FE}"/>
                  </a:ext>
                </a:extLst>
              </p:cNvPr>
              <p:cNvGrpSpPr/>
              <p:nvPr/>
            </p:nvGrpSpPr>
            <p:grpSpPr>
              <a:xfrm>
                <a:off x="8836322" y="4700164"/>
                <a:ext cx="428322" cy="385312"/>
                <a:chOff x="10311441" y="2346385"/>
                <a:chExt cx="428322" cy="385312"/>
              </a:xfrm>
            </p:grpSpPr>
            <p:sp>
              <p:nvSpPr>
                <p:cNvPr id="98" name="Oval 97">
                  <a:extLst>
                    <a:ext uri="{FF2B5EF4-FFF2-40B4-BE49-F238E27FC236}">
                      <a16:creationId xmlns:a16="http://schemas.microsoft.com/office/drawing/2014/main" id="{BF695079-CDFE-A84B-BA1A-3C792502773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9F5602FC-DFAF-C840-963B-59C9854603DF}"/>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3</a:t>
                  </a:r>
                </a:p>
              </p:txBody>
            </p:sp>
          </p:grpSp>
        </p:grpSp>
      </p:grpSp>
      <p:grpSp>
        <p:nvGrpSpPr>
          <p:cNvPr id="108" name="Group 107">
            <a:extLst>
              <a:ext uri="{FF2B5EF4-FFF2-40B4-BE49-F238E27FC236}">
                <a16:creationId xmlns:a16="http://schemas.microsoft.com/office/drawing/2014/main" id="{DC95B65A-59D7-7343-B738-24AF20F53109}"/>
              </a:ext>
            </a:extLst>
          </p:cNvPr>
          <p:cNvGrpSpPr/>
          <p:nvPr/>
        </p:nvGrpSpPr>
        <p:grpSpPr>
          <a:xfrm>
            <a:off x="2830287" y="4027715"/>
            <a:ext cx="853119" cy="1129061"/>
            <a:chOff x="6422573" y="5573486"/>
            <a:chExt cx="853119" cy="1129061"/>
          </a:xfrm>
        </p:grpSpPr>
        <p:sp>
          <p:nvSpPr>
            <p:cNvPr id="104" name="TextBox 103">
              <a:extLst>
                <a:ext uri="{FF2B5EF4-FFF2-40B4-BE49-F238E27FC236}">
                  <a16:creationId xmlns:a16="http://schemas.microsoft.com/office/drawing/2014/main" id="{FE3BBE42-4507-D249-BEAC-A304C25545D5}"/>
                </a:ext>
              </a:extLst>
            </p:cNvPr>
            <p:cNvSpPr txBox="1"/>
            <p:nvPr/>
          </p:nvSpPr>
          <p:spPr>
            <a:xfrm>
              <a:off x="6531429" y="5573486"/>
              <a:ext cx="54053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TextBox 104">
              <a:extLst>
                <a:ext uri="{FF2B5EF4-FFF2-40B4-BE49-F238E27FC236}">
                  <a16:creationId xmlns:a16="http://schemas.microsoft.com/office/drawing/2014/main" id="{9D22DEFF-5F27-0B42-9940-421941395069}"/>
                </a:ext>
              </a:extLst>
            </p:cNvPr>
            <p:cNvSpPr txBox="1"/>
            <p:nvPr/>
          </p:nvSpPr>
          <p:spPr>
            <a:xfrm>
              <a:off x="6422573" y="6117772"/>
              <a:ext cx="853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err="1">
                  <a:ln>
                    <a:noFill/>
                  </a:ln>
                  <a:solidFill>
                    <a:prstClr val="black"/>
                  </a:solidFill>
                  <a:effectLst/>
                  <a:uLnTx/>
                  <a:uFillTx/>
                  <a:latin typeface="Symbol" pitchFamily="2" charset="2"/>
                  <a:ea typeface="ＭＳ Ｐゴシック" panose="020B0600070205080204" pitchFamily="34" charset="-128"/>
                  <a:cs typeface="ＭＳ Ｐゴシック" panose="020B0600070205080204" pitchFamily="34" charset="-128"/>
                </a:rPr>
                <a:t>S</a:t>
              </a:r>
              <a:r>
                <a:rPr kumimoji="0" lang="en-US" alt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4B0E336A-F07A-914B-9314-422857CFD8B1}"/>
                </a:ext>
              </a:extLst>
            </p:cNvPr>
            <p:cNvCxnSpPr/>
            <p:nvPr/>
          </p:nvCxnSpPr>
          <p:spPr>
            <a:xfrm>
              <a:off x="6553200" y="6173453"/>
              <a:ext cx="478971" cy="0"/>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Content Placeholder 1">
            <a:extLst>
              <a:ext uri="{FF2B5EF4-FFF2-40B4-BE49-F238E27FC236}">
                <a16:creationId xmlns:a16="http://schemas.microsoft.com/office/drawing/2014/main" id="{6B4ED17A-B92C-3540-886C-3C8AF82A0E8B}"/>
              </a:ext>
            </a:extLst>
          </p:cNvPr>
          <p:cNvSpPr txBox="1">
            <a:spLocks/>
          </p:cNvSpPr>
          <p:nvPr/>
        </p:nvSpPr>
        <p:spPr>
          <a:xfrm>
            <a:off x="788204" y="5154045"/>
            <a:ext cx="5557988" cy="10508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minimum bandwidth guarantee (per-traffic-class)</a:t>
            </a:r>
          </a:p>
        </p:txBody>
      </p:sp>
      <p:sp>
        <p:nvSpPr>
          <p:cNvPr id="111" name="Content Placeholder 1">
            <a:extLst>
              <a:ext uri="{FF2B5EF4-FFF2-40B4-BE49-F238E27FC236}">
                <a16:creationId xmlns:a16="http://schemas.microsoft.com/office/drawing/2014/main" id="{444A4D7B-9DCA-3943-91F5-F6811D0DAA99}"/>
              </a:ext>
            </a:extLst>
          </p:cNvPr>
          <p:cNvSpPr txBox="1">
            <a:spLocks/>
          </p:cNvSpPr>
          <p:nvPr/>
        </p:nvSpPr>
        <p:spPr>
          <a:xfrm>
            <a:off x="766433" y="2740308"/>
            <a:ext cx="5557988" cy="14209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each class,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has weight,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and</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gets weighted amount of service in each cycle:</a:t>
            </a:r>
          </a:p>
        </p:txBody>
      </p:sp>
      <p:sp>
        <p:nvSpPr>
          <p:cNvPr id="81" name="Slide Number Placeholder 4">
            <a:extLst>
              <a:ext uri="{FF2B5EF4-FFF2-40B4-BE49-F238E27FC236}">
                <a16:creationId xmlns:a16="http://schemas.microsoft.com/office/drawing/2014/main" id="{F0AFE370-3F30-3F41-8D1F-CC727D1401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32986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500"/>
                                        <p:tgtEl>
                                          <p:spTgt spid="115"/>
                                        </p:tgtEl>
                                      </p:cBhvr>
                                    </p:animEffect>
                                  </p:childTnLst>
                                </p:cTn>
                              </p:par>
                              <p:par>
                                <p:cTn id="8" presetID="9" presetClass="entr" presetSubtype="0" fill="hold"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dissolve">
                                      <p:cBhvr>
                                        <p:cTn id="10" dur="500"/>
                                        <p:tgtEl>
                                          <p:spTgt spid="10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dissolve">
                                      <p:cBhvr>
                                        <p:cTn id="13" dur="500"/>
                                        <p:tgtEl>
                                          <p:spTgt spid="11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dissolve">
                                      <p:cBhvr>
                                        <p:cTn id="1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793894" y="1421607"/>
            <a:ext cx="10607531" cy="4530306"/>
          </a:xfrm>
        </p:spPr>
        <p:txBody>
          <a:bodyPr>
            <a:noAutofit/>
          </a:bodyPr>
          <a:lstStyle/>
          <a:p>
            <a:pPr marL="0" indent="0">
              <a:lnSpc>
                <a:spcPct val="100000"/>
              </a:lnSpc>
              <a:buNone/>
            </a:pPr>
            <a:r>
              <a:rPr lang="en-US" sz="3600" dirty="0"/>
              <a:t>What is network neutrality?</a:t>
            </a:r>
          </a:p>
          <a:p>
            <a:pPr marL="520700" lvl="1" indent="-338138">
              <a:lnSpc>
                <a:spcPct val="100000"/>
              </a:lnSpc>
              <a:buFont typeface="Wingdings" pitchFamily="2" charset="2"/>
              <a:buChar char="§"/>
              <a:tabLst>
                <a:tab pos="280988" algn="l"/>
              </a:tabLst>
            </a:pPr>
            <a:r>
              <a:rPr lang="en-US" sz="3200" i="1" dirty="0">
                <a:solidFill>
                  <a:srgbClr val="010F90"/>
                </a:solidFill>
              </a:rPr>
              <a:t>technical: </a:t>
            </a:r>
            <a:r>
              <a:rPr lang="en-US" sz="3200" dirty="0"/>
              <a:t>how an ISP should share/allocation its resources</a:t>
            </a:r>
          </a:p>
          <a:p>
            <a:pPr marL="922338" lvl="1" indent="-279400">
              <a:lnSpc>
                <a:spcPct val="100000"/>
              </a:lnSpc>
            </a:pPr>
            <a:r>
              <a:rPr lang="en-US" sz="2800" dirty="0"/>
              <a:t>packet scheduling, buffer management are the </a:t>
            </a:r>
            <a:r>
              <a:rPr lang="en-US" sz="2800" i="1" dirty="0"/>
              <a:t>mechanisms</a:t>
            </a:r>
          </a:p>
          <a:p>
            <a:pPr marL="465138" lvl="1" indent="-282575">
              <a:lnSpc>
                <a:spcPct val="100000"/>
              </a:lnSpc>
              <a:buFont typeface="Wingdings" pitchFamily="2" charset="2"/>
              <a:buChar char="§"/>
            </a:pPr>
            <a:r>
              <a:rPr lang="en-US" sz="3200" i="1" dirty="0">
                <a:solidFill>
                  <a:srgbClr val="0000A3"/>
                </a:solidFill>
              </a:rPr>
              <a:t>social, economic  </a:t>
            </a:r>
            <a:r>
              <a:rPr lang="en-US" sz="3200" dirty="0"/>
              <a:t>principles </a:t>
            </a:r>
          </a:p>
          <a:p>
            <a:pPr marL="922338" lvl="2" indent="-292100">
              <a:lnSpc>
                <a:spcPct val="100000"/>
              </a:lnSpc>
              <a:buClr>
                <a:srgbClr val="0000A3"/>
              </a:buClr>
            </a:pPr>
            <a:r>
              <a:rPr lang="en-US" sz="2800" dirty="0"/>
              <a:t>protecting free speech</a:t>
            </a:r>
          </a:p>
          <a:p>
            <a:pPr marL="922338" lvl="2" indent="-292100">
              <a:lnSpc>
                <a:spcPct val="100000"/>
              </a:lnSpc>
              <a:buClr>
                <a:srgbClr val="0000A3"/>
              </a:buClr>
            </a:pPr>
            <a:r>
              <a:rPr lang="en-US" sz="2800" dirty="0"/>
              <a:t>encouraging innovation, competition</a:t>
            </a:r>
          </a:p>
          <a:p>
            <a:pPr marL="465138" lvl="1" indent="-282575">
              <a:lnSpc>
                <a:spcPct val="100000"/>
              </a:lnSpc>
              <a:buFont typeface="Wingdings" pitchFamily="2" charset="2"/>
              <a:buChar char="§"/>
            </a:pPr>
            <a:r>
              <a:rPr lang="en-US" sz="3200" dirty="0"/>
              <a:t>enforced</a:t>
            </a:r>
            <a:r>
              <a:rPr lang="en-US" sz="3200" i="1" dirty="0"/>
              <a:t> </a:t>
            </a:r>
            <a:r>
              <a:rPr lang="en-US" sz="3200" i="1" dirty="0">
                <a:solidFill>
                  <a:srgbClr val="0000A3"/>
                </a:solidFill>
              </a:rPr>
              <a:t>legal</a:t>
            </a:r>
            <a:r>
              <a:rPr lang="en-US" sz="3200" i="1" dirty="0"/>
              <a:t> </a:t>
            </a:r>
            <a:r>
              <a:rPr lang="en-US" sz="3200" dirty="0"/>
              <a:t>rules and policies</a:t>
            </a:r>
          </a:p>
        </p:txBody>
      </p:sp>
      <p:sp>
        <p:nvSpPr>
          <p:cNvPr id="3" name="TextBox 2">
            <a:extLst>
              <a:ext uri="{FF2B5EF4-FFF2-40B4-BE49-F238E27FC236}">
                <a16:creationId xmlns:a16="http://schemas.microsoft.com/office/drawing/2014/main" id="{CC6088C0-5072-5D4F-AF99-BACB3C9DEDB2}"/>
              </a:ext>
            </a:extLst>
          </p:cNvPr>
          <p:cNvSpPr txBox="1"/>
          <p:nvPr/>
        </p:nvSpPr>
        <p:spPr>
          <a:xfrm>
            <a:off x="1197032" y="5702531"/>
            <a:ext cx="93601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Different countries have different “takes” on network neutrality</a:t>
            </a:r>
          </a:p>
        </p:txBody>
      </p:sp>
      <p:sp>
        <p:nvSpPr>
          <p:cNvPr id="6" name="Slide Number Placeholder 4">
            <a:extLst>
              <a:ext uri="{FF2B5EF4-FFF2-40B4-BE49-F238E27FC236}">
                <a16:creationId xmlns:a16="http://schemas.microsoft.com/office/drawing/2014/main" id="{79556C6D-5BE8-AC42-B9B0-C0D3341D3BF5}"/>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93268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dissolv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dissolve">
                                      <p:cBhvr>
                                        <p:cTn id="20" dur="500"/>
                                        <p:tgtEl>
                                          <p:spTgt spid="5">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dissolve">
                                      <p:cBhvr>
                                        <p:cTn id="23" dur="500"/>
                                        <p:tgtEl>
                                          <p:spTgt spid="5">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dissolv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877455" y="1787020"/>
            <a:ext cx="10758487" cy="4648200"/>
          </a:xfrm>
        </p:spPr>
        <p:txBody>
          <a:bodyPr>
            <a:normAutofit/>
          </a:bodyPr>
          <a:lstStyle/>
          <a:p>
            <a:pPr marL="0" indent="0">
              <a:lnSpc>
                <a:spcPct val="100000"/>
              </a:lnSpc>
              <a:buNone/>
            </a:pPr>
            <a:r>
              <a:rPr lang="en-US" dirty="0"/>
              <a:t>2015 US FCC </a:t>
            </a:r>
            <a:r>
              <a:rPr lang="en-US" i="1" dirty="0"/>
              <a:t>Order on Protecting and Promoting an Open Internet: </a:t>
            </a:r>
            <a:r>
              <a:rPr lang="en-US" dirty="0"/>
              <a:t>three “clear, bright line” rules:</a:t>
            </a:r>
          </a:p>
          <a:p>
            <a:pPr lvl="0">
              <a:lnSpc>
                <a:spcPct val="100000"/>
              </a:lnSpc>
            </a:pPr>
            <a:r>
              <a:rPr lang="en-US" sz="3200" dirty="0">
                <a:solidFill>
                  <a:srgbClr val="010F90"/>
                </a:solidFill>
              </a:rPr>
              <a:t>no blocking </a:t>
            </a:r>
            <a:r>
              <a:rPr lang="en-US" dirty="0"/>
              <a:t>… “shall not block lawful content, applications, services, or non-harmful devices, subject to reasonable network management.”</a:t>
            </a:r>
          </a:p>
          <a:p>
            <a:pPr lvl="0">
              <a:lnSpc>
                <a:spcPct val="100000"/>
              </a:lnSpc>
            </a:pPr>
            <a:r>
              <a:rPr lang="en-US" sz="3200" dirty="0">
                <a:solidFill>
                  <a:srgbClr val="010F90"/>
                </a:solidFill>
              </a:rPr>
              <a:t>no throttling  </a:t>
            </a:r>
            <a:r>
              <a:rPr lang="en-US" dirty="0"/>
              <a:t>… “shall not impair or degrade lawful Internet traffic on the basis of Internet content, application, or service, or use of a non-harmful device, subject to reasonable network management.”</a:t>
            </a:r>
          </a:p>
          <a:p>
            <a:pPr lvl="0">
              <a:lnSpc>
                <a:spcPct val="100000"/>
              </a:lnSpc>
            </a:pPr>
            <a:r>
              <a:rPr lang="en-US" sz="3200" dirty="0">
                <a:solidFill>
                  <a:srgbClr val="010F90"/>
                </a:solidFill>
              </a:rPr>
              <a:t>no paid prioritization. </a:t>
            </a:r>
            <a:r>
              <a:rPr lang="en-US" dirty="0"/>
              <a:t>… “shall not engage in paid prioritization”</a:t>
            </a:r>
          </a:p>
          <a:p>
            <a:pPr marL="0" indent="0">
              <a:buNone/>
            </a:pPr>
            <a:endParaRPr lang="en-US" dirty="0"/>
          </a:p>
        </p:txBody>
      </p:sp>
      <p:sp>
        <p:nvSpPr>
          <p:cNvPr id="4" name="Slide Number Placeholder 4">
            <a:extLst>
              <a:ext uri="{FF2B5EF4-FFF2-40B4-BE49-F238E27FC236}">
                <a16:creationId xmlns:a16="http://schemas.microsoft.com/office/drawing/2014/main" id="{43FC1194-244D-8645-BC37-13120C1632D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28164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dissolv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dissolve">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42913" y="230147"/>
            <a:ext cx="11749087" cy="1143000"/>
          </a:xfrm>
        </p:spPr>
        <p:txBody>
          <a:bodyPr>
            <a:normAutofit/>
          </a:bodyPr>
          <a:lstStyle/>
          <a:p>
            <a:r>
              <a:rPr lang="en-US" dirty="0">
                <a:solidFill>
                  <a:srgbClr val="000090"/>
                </a:solidFill>
              </a:rPr>
              <a:t>ISP: telecommunications or information service?</a:t>
            </a:r>
          </a:p>
        </p:txBody>
      </p:sp>
      <p:sp>
        <p:nvSpPr>
          <p:cNvPr id="3" name="Content Placeholder 2"/>
          <p:cNvSpPr>
            <a:spLocks noGrp="1"/>
          </p:cNvSpPr>
          <p:nvPr>
            <p:ph idx="1"/>
          </p:nvPr>
        </p:nvSpPr>
        <p:spPr>
          <a:xfrm>
            <a:off x="390805" y="3052761"/>
            <a:ext cx="11015663" cy="3469063"/>
          </a:xfrm>
        </p:spPr>
        <p:txBody>
          <a:bodyPr>
            <a:normAutofit/>
          </a:bodyPr>
          <a:lstStyle/>
          <a:p>
            <a:pPr marL="0" indent="0">
              <a:buNone/>
            </a:pPr>
            <a:r>
              <a:rPr lang="en-US" sz="3200" dirty="0"/>
              <a:t>US Telecommunication Act of 1934 and 1996: </a:t>
            </a:r>
          </a:p>
          <a:p>
            <a:pPr lvl="1"/>
            <a:r>
              <a:rPr lang="en-US" sz="2800" i="1" dirty="0">
                <a:solidFill>
                  <a:srgbClr val="C00000"/>
                </a:solidFill>
              </a:rPr>
              <a:t>Title II: </a:t>
            </a:r>
            <a:r>
              <a:rPr lang="en-US" sz="2800" dirty="0"/>
              <a:t>imposes “common carrier duties” on </a:t>
            </a:r>
            <a:r>
              <a:rPr lang="en-US" sz="2800" i="1" dirty="0">
                <a:solidFill>
                  <a:srgbClr val="C00000"/>
                </a:solidFill>
              </a:rPr>
              <a:t>telecommunications services</a:t>
            </a:r>
            <a:r>
              <a:rPr lang="en-US" sz="2800" dirty="0">
                <a:solidFill>
                  <a:srgbClr val="C00000"/>
                </a:solidFill>
              </a:rPr>
              <a:t>:</a:t>
            </a:r>
            <a:r>
              <a:rPr lang="en-US" sz="2800" dirty="0"/>
              <a:t> reasonable rates, non-discrimination and </a:t>
            </a:r>
            <a:r>
              <a:rPr lang="en-US" sz="2800" i="1" dirty="0"/>
              <a:t>requires</a:t>
            </a:r>
            <a:r>
              <a:rPr lang="en-US" sz="2800" dirty="0"/>
              <a:t> </a:t>
            </a:r>
            <a:r>
              <a:rPr lang="en-US" sz="2800" i="1" dirty="0"/>
              <a:t>regulation</a:t>
            </a:r>
            <a:endParaRPr lang="en-US" sz="2800" dirty="0"/>
          </a:p>
          <a:p>
            <a:pPr lvl="1"/>
            <a:r>
              <a:rPr lang="en-US" sz="2800" i="1" dirty="0">
                <a:solidFill>
                  <a:srgbClr val="C00000"/>
                </a:solidFill>
              </a:rPr>
              <a:t>Title I: </a:t>
            </a:r>
            <a:r>
              <a:rPr lang="en-US" sz="2800" dirty="0"/>
              <a:t>applies to </a:t>
            </a:r>
            <a:r>
              <a:rPr lang="en-US" sz="2800" i="1" dirty="0">
                <a:solidFill>
                  <a:srgbClr val="C00000"/>
                </a:solidFill>
              </a:rPr>
              <a:t>information services: </a:t>
            </a:r>
          </a:p>
          <a:p>
            <a:pPr lvl="2"/>
            <a:r>
              <a:rPr lang="en-US" sz="2800" dirty="0"/>
              <a:t>no common carrier duties (</a:t>
            </a:r>
            <a:r>
              <a:rPr lang="en-US" sz="2800" i="1" dirty="0"/>
              <a:t>not regulated</a:t>
            </a:r>
            <a:r>
              <a:rPr lang="en-US" sz="2800" dirty="0"/>
              <a:t>)</a:t>
            </a:r>
          </a:p>
          <a:p>
            <a:pPr lvl="2"/>
            <a:r>
              <a:rPr lang="en-US" sz="2800" dirty="0"/>
              <a:t>but grants FCC authority  “… as may be necessary in the execution of its functions”</a:t>
            </a:r>
            <a:r>
              <a:rPr lang="en-US" sz="500" dirty="0"/>
              <a:t>4</a:t>
            </a:r>
          </a:p>
        </p:txBody>
      </p:sp>
      <p:sp>
        <p:nvSpPr>
          <p:cNvPr id="6" name="TextBox 5">
            <a:extLst>
              <a:ext uri="{FF2B5EF4-FFF2-40B4-BE49-F238E27FC236}">
                <a16:creationId xmlns:a16="http://schemas.microsoft.com/office/drawing/2014/main" id="{CE155C79-2C98-224B-ABAB-4A0A77BD5DA8}"/>
              </a:ext>
            </a:extLst>
          </p:cNvPr>
          <p:cNvSpPr txBox="1"/>
          <p:nvPr/>
        </p:nvSpPr>
        <p:spPr>
          <a:xfrm>
            <a:off x="524437" y="1358153"/>
            <a:ext cx="10542493" cy="140961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Is an ISP a “telecommunications service” or an “information service” provider?</a:t>
            </a:r>
          </a:p>
          <a:p>
            <a:pPr marL="520700" marR="0" lvl="0" indent="-280988"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 answer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really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matters from a regulatory standpoint!</a:t>
            </a:r>
          </a:p>
        </p:txBody>
      </p:sp>
      <p:sp>
        <p:nvSpPr>
          <p:cNvPr id="5" name="Slide Number Placeholder 4">
            <a:extLst>
              <a:ext uri="{FF2B5EF4-FFF2-40B4-BE49-F238E27FC236}">
                <a16:creationId xmlns:a16="http://schemas.microsoft.com/office/drawing/2014/main" id="{7BE39E3B-631A-AE43-A35B-E97AD11430E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944509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51</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52</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53</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26752" y="2964551"/>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44534" y="4190101"/>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09290" y="5558526"/>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63</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65</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66</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67</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68</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69</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70</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71</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72</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74</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75</a:t>
            </a:fld>
            <a:endParaRPr lang="en-US" dirty="0"/>
          </a:p>
        </p:txBody>
      </p:sp>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76</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lnSpc>
                <a:spcPct val="100000"/>
              </a:lnSpc>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77</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a:t>
            </a:r>
            <a:r>
              <a:rPr kumimoji="0" lang="en-US" altLang="en-US" sz="2800" b="0" i="1" u="none" strike="noStrike" kern="1200" cap="none" spc="0" normalizeH="0" baseline="0" noProof="0" dirty="0" err="1">
                <a:ln>
                  <a:noFill/>
                </a:ln>
                <a:solidFill>
                  <a:srgbClr val="0013A3"/>
                </a:solidFill>
                <a:effectLst/>
                <a:uLnTx/>
                <a:uFillTx/>
                <a:latin typeface="Calibri" panose="020F0502020204030204"/>
                <a:ea typeface="ＭＳ Ｐゴシック" panose="020B0600070205080204" pitchFamily="34" charset="-128"/>
                <a:cs typeface="+mn-cs"/>
              </a:rPr>
              <a:t>eneralized</a:t>
            </a: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dest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78</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match+action</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79</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=10.1.2.3,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=1.2.*.*,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 *.*.*.*,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80</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dirty="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81</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ssh</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82</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83</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err="1">
                <a:solidFill>
                  <a:srgbClr val="C00000"/>
                </a:solidFill>
                <a:latin typeface="Calibri" panose="020F0502020204030204" pitchFamily="34" charset="0"/>
              </a:rPr>
              <a:t>match+action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84</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85</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Src</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Dst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86</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87</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88</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a:t>
            </a:r>
            <a:r>
              <a:rPr lang="en-US" dirty="0" err="1"/>
              <a:t>msec</a:t>
            </a:r>
            <a:r>
              <a:rPr lang="en-US" dirty="0"/>
              <a:t>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a:t>Middleboxes everywhere!</a:t>
            </a:r>
            <a:endParaRPr lang="en-US" dirty="0"/>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r>
              <a:rPr kumimoji="0" lang="en-US" sz="2800" b="0" i="0" u="none" strike="noStrike" kern="1200" cap="none" spc="0" normalizeH="0" baseline="0" noProof="0" dirty="0" err="1">
                <a:ln>
                  <a:noFill/>
                </a:ln>
                <a:solidFill>
                  <a:srgbClr val="0000A8"/>
                </a:solidFill>
                <a:effectLst/>
                <a:uLnTx/>
                <a:uFillTx/>
                <a:latin typeface="Calibri" panose="020F0502020204030204"/>
                <a:ea typeface="+mn-ea"/>
                <a:cs typeface="+mn-cs"/>
              </a:rPr>
              <a:t>whitebox</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match+action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4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99</a:t>
            </a:fld>
            <a:endParaRPr lang="en-US" dirty="0"/>
          </a:p>
        </p:txBody>
      </p:sp>
    </p:spTree>
    <p:extLst>
      <p:ext uri="{BB962C8B-B14F-4D97-AF65-F5344CB8AC3E}">
        <p14:creationId xmlns:p14="http://schemas.microsoft.com/office/powerpoint/2010/main" val="205305261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12509</TotalTime>
  <Words>9084</Words>
  <Application>Microsoft Macintosh PowerPoint</Application>
  <PresentationFormat>Widescreen</PresentationFormat>
  <Paragraphs>2513</Paragraphs>
  <Slides>102</Slides>
  <Notes>100</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102</vt:i4>
      </vt:variant>
    </vt:vector>
  </HeadingPairs>
  <TitlesOfParts>
    <vt:vector size="115" baseType="lpstr">
      <vt:lpstr>Arial</vt:lpstr>
      <vt:lpstr>Calibri</vt:lpstr>
      <vt:lpstr>Calibri Light</vt:lpstr>
      <vt:lpstr>Comic Sans MS</vt:lpstr>
      <vt:lpstr>Courier New</vt:lpstr>
      <vt:lpstr>Gill Sans MT</vt:lpstr>
      <vt:lpstr>Symbol</vt:lpstr>
      <vt:lpstr>Tahoma</vt:lpstr>
      <vt:lpstr>Times</vt:lpstr>
      <vt:lpstr>Times New Roman</vt:lpstr>
      <vt:lpstr>Wingdings</vt:lpstr>
      <vt:lpstr>ZapfDingbats</vt:lpstr>
      <vt:lpstr>Office Theme</vt:lpstr>
      <vt:lpstr>PowerPoint Presentation</vt:lpstr>
      <vt:lpstr>Network layer: our goals</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Switching fabrics</vt:lpstr>
      <vt:lpstr>Switching via memory</vt:lpstr>
      <vt:lpstr>Switching via a bus</vt:lpstr>
      <vt:lpstr>Switching via interconnection network</vt:lpstr>
      <vt:lpstr>Switching via interconnection network</vt:lpstr>
      <vt:lpstr>Input port queuing</vt:lpstr>
      <vt:lpstr>Output port queuing</vt:lpstr>
      <vt:lpstr>Output port queuing</vt:lpstr>
      <vt:lpstr>How much buffering?</vt:lpstr>
      <vt:lpstr>Buffer Management</vt:lpstr>
      <vt:lpstr>Packet Scheduling: FCFS</vt:lpstr>
      <vt:lpstr>Scheduling policies: priority</vt:lpstr>
      <vt:lpstr>Scheduling policies: round robin</vt:lpstr>
      <vt:lpstr>Scheduling policies: weighted fair queueing</vt:lpstr>
      <vt:lpstr>Sidebar: Network Neutrality</vt:lpstr>
      <vt:lpstr>Sidebar: Network Neutrality</vt:lpstr>
      <vt:lpstr>ISP: telecommunications or information service?</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lpstr>Additional Chapter 4 slides</vt:lpstr>
      <vt:lpstr>IP fragmentation/reassembly</vt:lpstr>
      <vt:lpstr>IP fragmentation/reassembly</vt:lpstr>
      <vt:lpstr>DHCP: Wireshark output (home LAN)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James Kurose</cp:lastModifiedBy>
  <cp:revision>523</cp:revision>
  <dcterms:created xsi:type="dcterms:W3CDTF">2020-01-18T07:24:59Z</dcterms:created>
  <dcterms:modified xsi:type="dcterms:W3CDTF">2020-05-18T15:24:23Z</dcterms:modified>
</cp:coreProperties>
</file>