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10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271" r:id="rId9"/>
    <p:sldId id="1225" r:id="rId10"/>
    <p:sldId id="1227" r:id="rId11"/>
    <p:sldId id="1228" r:id="rId12"/>
    <p:sldId id="1272" r:id="rId13"/>
    <p:sldId id="1229" r:id="rId14"/>
    <p:sldId id="1230" r:id="rId15"/>
    <p:sldId id="1232" r:id="rId16"/>
    <p:sldId id="1233" r:id="rId17"/>
    <p:sldId id="1259" r:id="rId18"/>
    <p:sldId id="1231" r:id="rId19"/>
    <p:sldId id="1260" r:id="rId20"/>
    <p:sldId id="1273" r:id="rId21"/>
    <p:sldId id="1261" r:id="rId22"/>
    <p:sldId id="1262" r:id="rId23"/>
    <p:sldId id="1263" r:id="rId24"/>
    <p:sldId id="1264" r:id="rId25"/>
    <p:sldId id="1234" r:id="rId26"/>
    <p:sldId id="1238" r:id="rId27"/>
    <p:sldId id="1245" r:id="rId28"/>
    <p:sldId id="1244" r:id="rId29"/>
    <p:sldId id="1241" r:id="rId30"/>
    <p:sldId id="1242" r:id="rId31"/>
    <p:sldId id="1243" r:id="rId32"/>
    <p:sldId id="1246" r:id="rId33"/>
    <p:sldId id="1249" r:id="rId34"/>
    <p:sldId id="1250" r:id="rId35"/>
    <p:sldId id="1252" r:id="rId36"/>
    <p:sldId id="1253" r:id="rId37"/>
    <p:sldId id="1254" r:id="rId38"/>
    <p:sldId id="1255" r:id="rId39"/>
    <p:sldId id="1267" r:id="rId40"/>
    <p:sldId id="1268" r:id="rId41"/>
    <p:sldId id="1269" r:id="rId42"/>
    <p:sldId id="1274" r:id="rId43"/>
    <p:sldId id="1280" r:id="rId44"/>
    <p:sldId id="1281" r:id="rId45"/>
    <p:sldId id="1282" r:id="rId46"/>
    <p:sldId id="1284" r:id="rId47"/>
    <p:sldId id="1285" r:id="rId48"/>
    <p:sldId id="1286" r:id="rId49"/>
    <p:sldId id="1287" r:id="rId50"/>
    <p:sldId id="1276" r:id="rId51"/>
    <p:sldId id="1288" r:id="rId52"/>
    <p:sldId id="1289" r:id="rId53"/>
    <p:sldId id="1290" r:id="rId54"/>
    <p:sldId id="1291" r:id="rId55"/>
    <p:sldId id="1292" r:id="rId56"/>
    <p:sldId id="1293" r:id="rId57"/>
    <p:sldId id="1294" r:id="rId58"/>
    <p:sldId id="1295" r:id="rId59"/>
    <p:sldId id="1296" r:id="rId60"/>
    <p:sldId id="1302" r:id="rId61"/>
    <p:sldId id="1298" r:id="rId62"/>
    <p:sldId id="1299" r:id="rId63"/>
    <p:sldId id="1301" r:id="rId64"/>
    <p:sldId id="1297" r:id="rId65"/>
    <p:sldId id="1277" r:id="rId66"/>
    <p:sldId id="1303" r:id="rId67"/>
    <p:sldId id="1304" r:id="rId68"/>
    <p:sldId id="1305" r:id="rId69"/>
    <p:sldId id="1306" r:id="rId70"/>
    <p:sldId id="1307" r:id="rId71"/>
    <p:sldId id="1310" r:id="rId72"/>
    <p:sldId id="1309" r:id="rId73"/>
    <p:sldId id="1308" r:id="rId74"/>
    <p:sldId id="1311" r:id="rId75"/>
    <p:sldId id="1312" r:id="rId76"/>
    <p:sldId id="1313" r:id="rId77"/>
    <p:sldId id="1314" r:id="rId78"/>
    <p:sldId id="1315" r:id="rId79"/>
    <p:sldId id="1316" r:id="rId80"/>
    <p:sldId id="1317" r:id="rId81"/>
    <p:sldId id="1318" r:id="rId82"/>
    <p:sldId id="1320" r:id="rId83"/>
    <p:sldId id="1321" r:id="rId84"/>
    <p:sldId id="1323" r:id="rId85"/>
    <p:sldId id="1324" r:id="rId86"/>
    <p:sldId id="1325" r:id="rId87"/>
    <p:sldId id="1326" r:id="rId88"/>
    <p:sldId id="1278" r:id="rId89"/>
    <p:sldId id="1327" r:id="rId90"/>
    <p:sldId id="1328" r:id="rId91"/>
    <p:sldId id="1279" r:id="rId92"/>
    <p:sldId id="1329" r:id="rId93"/>
    <p:sldId id="1330" r:id="rId94"/>
    <p:sldId id="1332" r:id="rId95"/>
    <p:sldId id="1333" r:id="rId96"/>
    <p:sldId id="1334" r:id="rId97"/>
    <p:sldId id="1335" r:id="rId98"/>
    <p:sldId id="1338" r:id="rId99"/>
    <p:sldId id="1339" r:id="rId100"/>
    <p:sldId id="1340" r:id="rId101"/>
    <p:sldId id="1341" r:id="rId102"/>
    <p:sldId id="1342" r:id="rId103"/>
    <p:sldId id="1343" r:id="rId104"/>
    <p:sldId id="1337" r:id="rId105"/>
    <p:sldId id="1336" r:id="rId106"/>
    <p:sldId id="1038" r:id="rId107"/>
    <p:sldId id="1265" r:id="rId108"/>
    <p:sldId id="1266" r:id="rId10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67184"/>
  </p:normalViewPr>
  <p:slideViewPr>
    <p:cSldViewPr snapToGrid="0" snapToObjects="1">
      <p:cViewPr varScale="1">
        <p:scale>
          <a:sx n="92" d="100"/>
          <a:sy n="92" d="100"/>
        </p:scale>
        <p:origin x="1408" y="176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notesMaster" Target="notesMasters/notes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6/4/20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</a:t>
            </a:r>
            <a:r>
              <a:rPr lang="en-US"/>
              <a:t>of Bellman-Ford </a:t>
            </a:r>
            <a:r>
              <a:rPr lang="en-US" dirty="0"/>
              <a:t>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.jpe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35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</a:t>
            </a:r>
            <a:r>
              <a:rPr lang="en-US" i="1"/>
              <a:t>fast do </a:t>
            </a:r>
            <a:r>
              <a:rPr lang="en-US" i="1" dirty="0"/>
              <a:t>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</a:t>
            </a:r>
            <a:r>
              <a:rPr lang="en-US" sz="2000" dirty="0" err="1"/>
              <a:t>rpc</a:t>
            </a:r>
            <a:r>
              <a:rPr lang="en-US" sz="2000" dirty="0"/>
              <a:t>-reply&gt; contains &lt;ok&gt;  or &lt;</a:t>
            </a:r>
            <a:r>
              <a:rPr lang="en-US" sz="2000" dirty="0" err="1"/>
              <a:t>rpcerror</a:t>
            </a:r>
            <a:r>
              <a:rPr lang="en-US" sz="2000" dirty="0"/>
              <a:t>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="" xmlns:ma14="http://schemas.microsoft.com/office/mac/drawingml/2011/main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 cost path to everywhere”): 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table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messages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messages exchanged between peers over TCP connection</a:t>
            </a:r>
          </a:p>
          <a:p>
            <a:pPr indent="-290513"/>
            <a:r>
              <a:rPr lang="en-US" sz="3200" dirty="0"/>
              <a:t>BGP messages: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OPEN: </a:t>
            </a:r>
            <a:r>
              <a:rPr lang="en-US" sz="2800" dirty="0"/>
              <a:t>opens TCP connection to remote BGP peer and authenticates sending BGP peer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UPDATE: </a:t>
            </a:r>
            <a:r>
              <a:rPr lang="en-US" sz="2800" dirty="0"/>
              <a:t>advertises new path (or withdraws old)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KEEPALIVE</a:t>
            </a:r>
            <a:r>
              <a:rPr lang="en-US" sz="2800" dirty="0"/>
              <a:t>: keeps connection alive in absence of UPDATES; also ACKs OPEN request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NOTIFICATION</a:t>
            </a:r>
            <a:r>
              <a:rPr lang="en-US" sz="2800" dirty="0"/>
              <a:t>: reports errors in previous msg; also used to close connection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04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75" name="Clip" r:id="rId3" imgW="2870200" imgH="4089400" progId="MS_ClipArt_Gallery.2">
                    <p:embed/>
                  </p:oleObj>
                </mc:Choice>
                <mc:Fallback>
                  <p:oleObj name="Clip" r:id="rId3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ssh)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</a:t>
              </a:r>
              <a:r>
                <a:rPr lang="en-US" altLang="en-US" dirty="0" err="1"/>
                <a:t>UDPInDatagrams</a:t>
              </a:r>
              <a:r>
                <a:rPr lang="en-US" altLang="en-US" dirty="0"/>
                <a:t>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</a:t>
              </a:r>
              <a:r>
                <a:rPr lang="en-US" altLang="en-US" dirty="0" err="1"/>
                <a:t>UDPNoPorts</a:t>
              </a:r>
              <a:r>
                <a:rPr lang="en-US" altLang="en-US" dirty="0"/>
                <a:t>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</a:t>
              </a:r>
              <a:r>
                <a:rPr lang="en-US" altLang="en-US" dirty="0" err="1"/>
                <a:t>UDInErrors</a:t>
              </a:r>
              <a:r>
                <a:rPr lang="en-US" altLang="en-US" dirty="0"/>
                <a:t>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</a:t>
              </a:r>
              <a:r>
                <a:rPr lang="en-US" altLang="en-US" dirty="0" err="1"/>
                <a:t>UDPOutDatagrams</a:t>
              </a:r>
              <a:r>
                <a:rPr lang="en-US" altLang="en-US" dirty="0"/>
                <a:t>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</a:t>
              </a:r>
              <a:r>
                <a:rPr lang="en-US" altLang="en-US" dirty="0" err="1"/>
                <a:t>udpTable</a:t>
              </a:r>
              <a:r>
                <a:rPr lang="en-US" altLang="en-US" dirty="0"/>
                <a:t>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19418</TotalTime>
  <Words>10913</Words>
  <Application>Microsoft Macintosh PowerPoint</Application>
  <PresentationFormat>Widescreen</PresentationFormat>
  <Paragraphs>2768</Paragraphs>
  <Slides>107</Slides>
  <Notes>53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20" baseType="lpstr"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Inter-AS routing:  routing within an AS</vt:lpstr>
      <vt:lpstr>OSPF (Open Shortest Path First) routing</vt:lpstr>
      <vt:lpstr>Hierarchical OSPF</vt:lpstr>
      <vt:lpstr>Network layer: “control plane” roadmap</vt:lpstr>
      <vt:lpstr>Internet inter-AS routing: BGP</vt:lpstr>
      <vt:lpstr>eBGP, iBGP connections</vt:lpstr>
      <vt:lpstr>BGP basics</vt:lpstr>
      <vt:lpstr>Path attributes and BGP routes</vt:lpstr>
      <vt:lpstr>BGP path advertisement</vt:lpstr>
      <vt:lpstr>BGP path advertisement (more)</vt:lpstr>
      <vt:lpstr>BGP messages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704</cp:revision>
  <dcterms:created xsi:type="dcterms:W3CDTF">2020-01-18T07:24:59Z</dcterms:created>
  <dcterms:modified xsi:type="dcterms:W3CDTF">2020-06-04T07:16:12Z</dcterms:modified>
</cp:coreProperties>
</file>