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124"/>
  </p:notesMasterIdLst>
  <p:sldIdLst>
    <p:sldId id="960" r:id="rId3"/>
    <p:sldId id="1129" r:id="rId4"/>
    <p:sldId id="964" r:id="rId5"/>
    <p:sldId id="1223" r:id="rId6"/>
    <p:sldId id="1051" r:id="rId7"/>
    <p:sldId id="1050" r:id="rId8"/>
    <p:sldId id="1351" r:id="rId9"/>
    <p:sldId id="1271" r:id="rId10"/>
    <p:sldId id="1225" r:id="rId11"/>
    <p:sldId id="1227" r:id="rId12"/>
    <p:sldId id="1228" r:id="rId13"/>
    <p:sldId id="1272" r:id="rId14"/>
    <p:sldId id="1229" r:id="rId15"/>
    <p:sldId id="1230" r:id="rId16"/>
    <p:sldId id="1352" r:id="rId17"/>
    <p:sldId id="1353" r:id="rId18"/>
    <p:sldId id="1354" r:id="rId19"/>
    <p:sldId id="1355" r:id="rId20"/>
    <p:sldId id="1356" r:id="rId21"/>
    <p:sldId id="1357" r:id="rId22"/>
    <p:sldId id="1358" r:id="rId23"/>
    <p:sldId id="1359" r:id="rId24"/>
    <p:sldId id="1300" r:id="rId25"/>
    <p:sldId id="1360" r:id="rId26"/>
    <p:sldId id="1361" r:id="rId27"/>
    <p:sldId id="1232" r:id="rId28"/>
    <p:sldId id="1233" r:id="rId29"/>
    <p:sldId id="1259" r:id="rId30"/>
    <p:sldId id="1231" r:id="rId31"/>
    <p:sldId id="1260" r:id="rId32"/>
    <p:sldId id="1273" r:id="rId33"/>
    <p:sldId id="1261" r:id="rId34"/>
    <p:sldId id="1262" r:id="rId35"/>
    <p:sldId id="1263" r:id="rId36"/>
    <p:sldId id="1264" r:id="rId37"/>
    <p:sldId id="1234" r:id="rId38"/>
    <p:sldId id="1238" r:id="rId39"/>
    <p:sldId id="1245" r:id="rId40"/>
    <p:sldId id="1244" r:id="rId41"/>
    <p:sldId id="1241" r:id="rId42"/>
    <p:sldId id="1242" r:id="rId43"/>
    <p:sldId id="1243" r:id="rId44"/>
    <p:sldId id="1246" r:id="rId45"/>
    <p:sldId id="1249" r:id="rId46"/>
    <p:sldId id="1250" r:id="rId47"/>
    <p:sldId id="1252" r:id="rId48"/>
    <p:sldId id="1253" r:id="rId49"/>
    <p:sldId id="1254" r:id="rId50"/>
    <p:sldId id="1255" r:id="rId51"/>
    <p:sldId id="1267" r:id="rId52"/>
    <p:sldId id="1268" r:id="rId53"/>
    <p:sldId id="1269" r:id="rId54"/>
    <p:sldId id="1274" r:id="rId55"/>
    <p:sldId id="1280" r:id="rId56"/>
    <p:sldId id="1281" r:id="rId57"/>
    <p:sldId id="1282" r:id="rId58"/>
    <p:sldId id="1284" r:id="rId59"/>
    <p:sldId id="1285" r:id="rId60"/>
    <p:sldId id="1286" r:id="rId61"/>
    <p:sldId id="1287" r:id="rId62"/>
    <p:sldId id="1276" r:id="rId63"/>
    <p:sldId id="1365" r:id="rId64"/>
    <p:sldId id="1366" r:id="rId65"/>
    <p:sldId id="1289" r:id="rId66"/>
    <p:sldId id="1290" r:id="rId67"/>
    <p:sldId id="1362" r:id="rId68"/>
    <p:sldId id="1291" r:id="rId69"/>
    <p:sldId id="1292" r:id="rId70"/>
    <p:sldId id="1293" r:id="rId71"/>
    <p:sldId id="1363" r:id="rId72"/>
    <p:sldId id="1364" r:id="rId73"/>
    <p:sldId id="1298" r:id="rId74"/>
    <p:sldId id="1299" r:id="rId75"/>
    <p:sldId id="1301" r:id="rId76"/>
    <p:sldId id="1297" r:id="rId77"/>
    <p:sldId id="1302" r:id="rId78"/>
    <p:sldId id="1277" r:id="rId79"/>
    <p:sldId id="1303" r:id="rId80"/>
    <p:sldId id="1304" r:id="rId81"/>
    <p:sldId id="1305" r:id="rId82"/>
    <p:sldId id="1306" r:id="rId83"/>
    <p:sldId id="1307" r:id="rId84"/>
    <p:sldId id="1310" r:id="rId85"/>
    <p:sldId id="1309" r:id="rId86"/>
    <p:sldId id="1308" r:id="rId87"/>
    <p:sldId id="1311" r:id="rId88"/>
    <p:sldId id="1312" r:id="rId89"/>
    <p:sldId id="1313" r:id="rId90"/>
    <p:sldId id="1314" r:id="rId91"/>
    <p:sldId id="1315" r:id="rId92"/>
    <p:sldId id="1316" r:id="rId93"/>
    <p:sldId id="1317" r:id="rId94"/>
    <p:sldId id="1318" r:id="rId95"/>
    <p:sldId id="1320" r:id="rId96"/>
    <p:sldId id="1321" r:id="rId97"/>
    <p:sldId id="2628" r:id="rId98"/>
    <p:sldId id="1323" r:id="rId99"/>
    <p:sldId id="1324" r:id="rId100"/>
    <p:sldId id="1325" r:id="rId101"/>
    <p:sldId id="1326" r:id="rId102"/>
    <p:sldId id="1278" r:id="rId103"/>
    <p:sldId id="1327" r:id="rId104"/>
    <p:sldId id="1328" r:id="rId105"/>
    <p:sldId id="1279" r:id="rId106"/>
    <p:sldId id="1329" r:id="rId107"/>
    <p:sldId id="1330" r:id="rId108"/>
    <p:sldId id="1332" r:id="rId109"/>
    <p:sldId id="1333" r:id="rId110"/>
    <p:sldId id="1334" r:id="rId111"/>
    <p:sldId id="1335" r:id="rId112"/>
    <p:sldId id="1338" r:id="rId113"/>
    <p:sldId id="1339" r:id="rId114"/>
    <p:sldId id="1340" r:id="rId115"/>
    <p:sldId id="1341" r:id="rId116"/>
    <p:sldId id="1342" r:id="rId117"/>
    <p:sldId id="1343" r:id="rId118"/>
    <p:sldId id="1337" r:id="rId119"/>
    <p:sldId id="1336" r:id="rId120"/>
    <p:sldId id="1038" r:id="rId121"/>
    <p:sldId id="1265" r:id="rId122"/>
    <p:sldId id="1266" r:id="rId1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9CE0FA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9236"/>
    <p:restoredTop sz="63554"/>
  </p:normalViewPr>
  <p:slideViewPr>
    <p:cSldViewPr snapToGrid="0" snapToObjects="1">
      <p:cViewPr varScale="1">
        <p:scale>
          <a:sx n="64" d="100"/>
          <a:sy n="64" d="100"/>
        </p:scale>
        <p:origin x="176" y="216"/>
      </p:cViewPr>
      <p:guideLst>
        <p:guide pos="696"/>
        <p:guide orient="horz" pos="79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tableStyles" Target="tableStyle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notesMaster" Target="notesMasters/notesMaster1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theme" Target="theme/theme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7/4/23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Re-do of network management slides; redo of Bellman-Ford slides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8.2 (changes over 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improved animations of Dijkstra’s algorithm and Bellman Ford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various improvements to BGP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SDN: added Google Orion (2021 Google network SDN control plane)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208806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091336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257737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721944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54076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41998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150767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03011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53031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286703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437789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62128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977017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94329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829071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577019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3619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272929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25117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Each router then locally runs Dijkstra’s shortest-path algorithm to determine a shortest-path tree to all </a:t>
            </a:r>
            <a:r>
              <a:rPr lang="en-US" sz="1800" i="1" dirty="0">
                <a:effectLst/>
                <a:latin typeface="TimesLTPro"/>
              </a:rPr>
              <a:t>subnets</a:t>
            </a:r>
            <a:r>
              <a:rPr lang="en-US" sz="1800" dirty="0">
                <a:effectLst/>
                <a:latin typeface="TimesLTPro"/>
              </a:rPr>
              <a:t>, with itself as the root node. </a:t>
            </a:r>
            <a:endParaRPr lang="en-US" dirty="0">
              <a:effectLst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872170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Since an inter-AS routing protocol involves coordination among multiple ASs, communicating ASs must run the same inter-AS routing protocol. In fact, in the Internet, all ASs run the same inter-AS routing protocol, called the Border Gateway Protocol, more commonly known as </a:t>
            </a:r>
            <a:r>
              <a:rPr lang="en-US" sz="1800" b="1" dirty="0">
                <a:effectLst/>
                <a:latin typeface="TimesLTPro"/>
              </a:rPr>
              <a:t>BGP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251488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356570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205307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418081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253271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1384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5312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58498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25690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105828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172468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74823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and so in this sense a migration away from “protocols” is indeed underway!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Explain structure of Orion in figure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Repeat after each reveal</a:t>
            </a:r>
            <a:r>
              <a:rPr lang="en-US" b="1" dirty="0"/>
              <a:t>: no protocol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="1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Coflows: “a </a:t>
            </a:r>
            <a:r>
              <a:rPr lang="en-US" i="1" dirty="0">
                <a:solidFill>
                  <a:srgbClr val="C00000"/>
                </a:solidFill>
              </a:rPr>
              <a:t>collection of flows </a:t>
            </a:r>
            <a:r>
              <a:rPr lang="en-US" dirty="0"/>
              <a:t>between two groups of machines with associated semantics and a collective objective”; [Sigcomm’13, Sigcomm’15, Sigcomm’18].  Not unlike multiprocessor scheduling in the 1980’s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0B9AD7C-0B85-8241-942C-312D41AE2098}" type="slidenum">
              <a:rPr lang="en-US" smtClean="0"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304724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92939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6835103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47982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213300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035733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408426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84295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593440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5592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8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5.jpe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18" Type="http://schemas.openxmlformats.org/officeDocument/2006/relationships/image" Target="../media/image22.png"/><Relationship Id="rId3" Type="http://schemas.openxmlformats.org/officeDocument/2006/relationships/image" Target="../media/image7.png"/><Relationship Id="rId21" Type="http://schemas.openxmlformats.org/officeDocument/2006/relationships/image" Target="../media/image25.png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17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20.png"/><Relationship Id="rId20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5" Type="http://schemas.openxmlformats.org/officeDocument/2006/relationships/image" Target="../media/image19.png"/><Relationship Id="rId23" Type="http://schemas.openxmlformats.org/officeDocument/2006/relationships/image" Target="../media/image27.png"/><Relationship Id="rId10" Type="http://schemas.openxmlformats.org/officeDocument/2006/relationships/image" Target="../media/image14.png"/><Relationship Id="rId19" Type="http://schemas.openxmlformats.org/officeDocument/2006/relationships/image" Target="../media/image23.png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4" Type="http://schemas.openxmlformats.org/officeDocument/2006/relationships/image" Target="../media/image18.png"/><Relationship Id="rId22" Type="http://schemas.openxmlformats.org/officeDocument/2006/relationships/image" Target="../media/image26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5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Control Plane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1996-2023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 dirty="0"/>
              <a:t>Graph abstraction: link costs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c</a:t>
            </a:r>
            <a:r>
              <a:rPr lang="en-US" sz="2400" i="1" baseline="-25000" dirty="0"/>
              <a:t>a,b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a</a:t>
            </a:r>
            <a:r>
              <a:rPr lang="en-US" sz="2400" dirty="0"/>
              <a:t> and </a:t>
            </a:r>
            <a:r>
              <a:rPr lang="en-US" sz="2400" i="1" dirty="0"/>
              <a:t>b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c</a:t>
            </a:r>
            <a:r>
              <a:rPr lang="en-US" sz="2400" i="1" baseline="-25000" dirty="0"/>
              <a:t>w,z </a:t>
            </a:r>
            <a:r>
              <a:rPr lang="en-US" sz="2400" dirty="0"/>
              <a:t>= 5, </a:t>
            </a:r>
            <a:r>
              <a:rPr lang="en-US" sz="2400" i="1" dirty="0"/>
              <a:t>c</a:t>
            </a:r>
            <a:r>
              <a:rPr lang="en-US" sz="2400" i="1" baseline="-25000" dirty="0"/>
              <a:t>u,z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inversely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51144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routers = { </a:t>
            </a:r>
            <a:r>
              <a:rPr lang="en-US" sz="2800" i="1" dirty="0">
                <a:latin typeface="+mn-lt"/>
              </a:rPr>
              <a:t>u, v, w, x, y, z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10075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>
                <a:latin typeface="+mn-lt"/>
              </a:rPr>
              <a:t>u,v), (u,x), (v,x), (v,w), (x,w), (x,y), (w,y), (w,z), (y,z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486033"/>
            <a:ext cx="10515600" cy="3123545"/>
          </a:xfrm>
        </p:spPr>
        <p:txBody>
          <a:bodyPr>
            <a:normAutofit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SDN-computed versus router-computer forwarding tables: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just one example of logically-centralized-computed versus protocol computed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one could imagine SDN-computed congestion control: 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controller sets sender rates based on router-reported (to controller) congestion levels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92374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SDN and the future of traditional network protocols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C1ABF24-11C8-3641-A761-E54B8F7EB382}"/>
              </a:ext>
            </a:extLst>
          </p:cNvPr>
          <p:cNvGrpSpPr/>
          <p:nvPr/>
        </p:nvGrpSpPr>
        <p:grpSpPr>
          <a:xfrm>
            <a:off x="2028174" y="4434214"/>
            <a:ext cx="7949853" cy="2423786"/>
            <a:chOff x="2028174" y="4434214"/>
            <a:chExt cx="7949853" cy="2423786"/>
          </a:xfrm>
        </p:grpSpPr>
        <p:pic>
          <p:nvPicPr>
            <p:cNvPr id="6" name="Picture 5" descr="A close up of a sign&#10;&#10;Description automatically generated">
              <a:extLst>
                <a:ext uri="{FF2B5EF4-FFF2-40B4-BE49-F238E27FC236}">
                  <a16:creationId xmlns:a16="http://schemas.microsoft.com/office/drawing/2014/main" id="{5FA31470-5996-4E4C-A0A0-A47F3A1C99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28174" y="4434214"/>
              <a:ext cx="2423786" cy="2423786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5F65CF-1C3C-CB41-9744-1857C402D37C}"/>
                </a:ext>
              </a:extLst>
            </p:cNvPr>
            <p:cNvSpPr txBox="1"/>
            <p:nvPr/>
          </p:nvSpPr>
          <p:spPr>
            <a:xfrm>
              <a:off x="3858017" y="5098094"/>
              <a:ext cx="4910203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800" dirty="0">
                  <a:solidFill>
                    <a:srgbClr val="0000A8"/>
                  </a:solidFill>
                </a:rPr>
                <a:t>How will implementation of network functionality (SDN versus protocols) evolve?</a:t>
              </a:r>
            </a:p>
          </p:txBody>
        </p:sp>
        <p:pic>
          <p:nvPicPr>
            <p:cNvPr id="8" name="Picture 7" descr="A close up of a sign&#10;&#10;Description automatically generated">
              <a:extLst>
                <a:ext uri="{FF2B5EF4-FFF2-40B4-BE49-F238E27FC236}">
                  <a16:creationId xmlns:a16="http://schemas.microsoft.com/office/drawing/2014/main" id="{F6A44B73-6994-B043-A40E-24F70D7AD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554241" y="4434214"/>
              <a:ext cx="2423786" cy="242378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75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03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ICMP: internet control message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AB9C2F-4523-854D-98E9-120D41AA7083}"/>
              </a:ext>
            </a:extLst>
          </p:cNvPr>
          <p:cNvSpPr txBox="1">
            <a:spLocks noChangeArrowheads="1"/>
          </p:cNvSpPr>
          <p:nvPr/>
        </p:nvSpPr>
        <p:spPr>
          <a:xfrm>
            <a:off x="981643" y="1479757"/>
            <a:ext cx="5644621" cy="49487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en-US" dirty="0"/>
              <a:t>used by hosts and routers to communicate network-level information</a:t>
            </a:r>
          </a:p>
          <a:p>
            <a:pPr lvl="1"/>
            <a:r>
              <a:rPr lang="en-US" dirty="0"/>
              <a:t>error reporting: unreachable host, network, port, protocol</a:t>
            </a:r>
          </a:p>
          <a:p>
            <a:pPr lvl="1"/>
            <a:r>
              <a:rPr lang="en-US" dirty="0"/>
              <a:t>echo request/reply (used by ping</a:t>
            </a:r>
            <a:r>
              <a:rPr lang="en-US" sz="2000" dirty="0"/>
              <a:t>)</a:t>
            </a:r>
          </a:p>
          <a:p>
            <a:pPr indent="-295275"/>
            <a:r>
              <a:rPr lang="en-US" dirty="0"/>
              <a:t>network-layer </a:t>
            </a:r>
            <a:r>
              <a:rPr lang="en-US" altLang="ja-JP" dirty="0"/>
              <a:t>“above” IP:</a:t>
            </a:r>
          </a:p>
          <a:p>
            <a:pPr lvl="1"/>
            <a:r>
              <a:rPr lang="en-US" dirty="0"/>
              <a:t>ICMP messages carried in IP datagrams</a:t>
            </a:r>
          </a:p>
          <a:p>
            <a:pPr indent="-295275"/>
            <a:r>
              <a:rPr lang="en-US" i="1" dirty="0">
                <a:solidFill>
                  <a:srgbClr val="000099"/>
                </a:solidFill>
              </a:rPr>
              <a:t>ICMP message:</a:t>
            </a:r>
            <a:r>
              <a:rPr lang="en-US" i="1" dirty="0"/>
              <a:t> </a:t>
            </a:r>
            <a:r>
              <a:rPr lang="en-US" dirty="0"/>
              <a:t>type, code plus first 8 bytes of IP datagram causing error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0084B1BA-03EA-054C-9CF7-0CDEC6826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7193" y="17634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 dirty="0"/>
              <a:t>Type</a:t>
            </a:r>
            <a:r>
              <a:rPr lang="en-US" sz="1800" dirty="0"/>
              <a:t>  </a:t>
            </a:r>
            <a:r>
              <a:rPr lang="en-US" sz="1800" u="sng" dirty="0"/>
              <a:t>Code</a:t>
            </a:r>
            <a:r>
              <a:rPr lang="en-US" sz="1800" dirty="0"/>
              <a:t>  </a:t>
            </a:r>
            <a:r>
              <a:rPr lang="en-US" sz="1800" u="sng" dirty="0"/>
              <a:t>description</a:t>
            </a:r>
            <a:endParaRPr lang="en-US" sz="1800" dirty="0"/>
          </a:p>
          <a:p>
            <a:r>
              <a:rPr lang="en-US" sz="1800" dirty="0"/>
              <a:t>0        0         echo reply (ping)</a:t>
            </a:r>
          </a:p>
          <a:p>
            <a:r>
              <a:rPr lang="en-US" sz="1800" dirty="0"/>
              <a:t>3        0         dest. network unreachable</a:t>
            </a:r>
          </a:p>
          <a:p>
            <a:r>
              <a:rPr lang="en-US" sz="1800" dirty="0"/>
              <a:t>3        1         dest host unreachable</a:t>
            </a:r>
          </a:p>
          <a:p>
            <a:r>
              <a:rPr lang="en-US" sz="1800" dirty="0"/>
              <a:t>3        2         dest protocol unreachable</a:t>
            </a:r>
          </a:p>
          <a:p>
            <a:r>
              <a:rPr lang="en-US" sz="1800" dirty="0"/>
              <a:t>3        3         dest port unreachable</a:t>
            </a:r>
          </a:p>
          <a:p>
            <a:r>
              <a:rPr lang="en-US" sz="1800" dirty="0"/>
              <a:t>3        6         dest network unknown</a:t>
            </a:r>
          </a:p>
          <a:p>
            <a:r>
              <a:rPr lang="en-US" sz="1800" dirty="0"/>
              <a:t>3        7         dest host unknown</a:t>
            </a:r>
          </a:p>
          <a:p>
            <a:r>
              <a:rPr lang="en-US" sz="1800" dirty="0"/>
              <a:t>4        0         source quench (congestion</a:t>
            </a:r>
          </a:p>
          <a:p>
            <a:r>
              <a:rPr lang="en-US" sz="1800" dirty="0"/>
              <a:t>                     control - not used)</a:t>
            </a:r>
          </a:p>
          <a:p>
            <a:r>
              <a:rPr lang="en-US" sz="1800" dirty="0"/>
              <a:t>8        0         echo request (ping)</a:t>
            </a:r>
          </a:p>
          <a:p>
            <a:r>
              <a:rPr lang="en-US" sz="1800" dirty="0"/>
              <a:t>9        0         route advertisement</a:t>
            </a:r>
          </a:p>
          <a:p>
            <a:r>
              <a:rPr lang="en-US" sz="1800" dirty="0"/>
              <a:t>10      0         router discovery</a:t>
            </a:r>
          </a:p>
          <a:p>
            <a:r>
              <a:rPr lang="en-US" sz="1800" dirty="0"/>
              <a:t>11      0         TTL expired</a:t>
            </a:r>
          </a:p>
          <a:p>
            <a:r>
              <a:rPr lang="en-US" sz="1800" dirty="0"/>
              <a:t>12      0         bad IP header</a:t>
            </a:r>
          </a:p>
          <a:p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19466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8">
            <a:extLst>
              <a:ext uri="{FF2B5EF4-FFF2-40B4-BE49-F238E27FC236}">
                <a16:creationId xmlns:a16="http://schemas.microsoft.com/office/drawing/2014/main" id="{AC6D9F55-2634-3E47-8DAC-F9B6C7AB8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3068" y="1745295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105">
            <a:extLst>
              <a:ext uri="{FF2B5EF4-FFF2-40B4-BE49-F238E27FC236}">
                <a16:creationId xmlns:a16="http://schemas.microsoft.com/office/drawing/2014/main" id="{63045DF4-4308-5F42-9EFE-B4355F710F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6818" y="1796095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6">
            <a:extLst>
              <a:ext uri="{FF2B5EF4-FFF2-40B4-BE49-F238E27FC236}">
                <a16:creationId xmlns:a16="http://schemas.microsoft.com/office/drawing/2014/main" id="{BBB17065-A510-114A-8621-EE1EA3541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1856" y="17802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4D00AFC-0ED6-A64F-9541-51DAA9871165}"/>
              </a:ext>
            </a:extLst>
          </p:cNvPr>
          <p:cNvGrpSpPr/>
          <p:nvPr/>
        </p:nvGrpSpPr>
        <p:grpSpPr>
          <a:xfrm>
            <a:off x="2687515" y="1862419"/>
            <a:ext cx="649995" cy="330505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93E02DF-CF0A-644B-AB8D-34591D4684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C6363F8-760E-CD43-9C20-7F297BBFA4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5B499BB5-5460-0F44-8DA1-58EE15E17F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A1B123EB-792C-1943-9428-27089B1302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EFA5F314-D129-134E-989C-1CC396D3EE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E62618-55BE-E34D-9B94-9EE77B3B4B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733A7749-5FD2-8940-8960-CEC5428B6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Line 108">
            <a:extLst>
              <a:ext uri="{FF2B5EF4-FFF2-40B4-BE49-F238E27FC236}">
                <a16:creationId xmlns:a16="http://schemas.microsoft.com/office/drawing/2014/main" id="{05A1B007-E11B-6440-851C-A21C76D35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731" y="151193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" name="Line 291">
            <a:extLst>
              <a:ext uri="{FF2B5EF4-FFF2-40B4-BE49-F238E27FC236}">
                <a16:creationId xmlns:a16="http://schemas.microsoft.com/office/drawing/2014/main" id="{ED7DFDB5-79C1-BA48-ACC4-FB16560BA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981" y="191198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7FC7DDB9-40D0-BA4F-8140-D2ED6764D1A8}"/>
              </a:ext>
            </a:extLst>
          </p:cNvPr>
          <p:cNvGrpSpPr/>
          <p:nvPr/>
        </p:nvGrpSpPr>
        <p:grpSpPr>
          <a:xfrm>
            <a:off x="3636127" y="1646571"/>
            <a:ext cx="649995" cy="330505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B210B08-92DC-EB44-8B60-4ADC7FE57C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751B67E-ABA3-F244-911F-412E43C6FA3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6C00EE59-3588-C548-B87B-9A62D4AFC08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D1BA194A-69B1-9E4B-84DD-6478D478946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4C7D0B6-9A61-9441-A7FB-6A38EEA37D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214EE46-9163-0E4F-A2C7-89CDCA14B98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A203D1E-032C-DA4B-848D-E56E4CAC18D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Traceroute and ICMP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4A0D75-A87E-3A47-8964-F0C38348E63C}"/>
              </a:ext>
            </a:extLst>
          </p:cNvPr>
          <p:cNvSpPr txBox="1">
            <a:spLocks noChangeArrowheads="1"/>
          </p:cNvSpPr>
          <p:nvPr/>
        </p:nvSpPr>
        <p:spPr>
          <a:xfrm>
            <a:off x="984900" y="5695721"/>
            <a:ext cx="9998917" cy="550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5275" indent="-295275">
              <a:spcBef>
                <a:spcPts val="400"/>
              </a:spcBef>
              <a:defRPr/>
            </a:pPr>
            <a:r>
              <a:rPr lang="en-US" dirty="0"/>
              <a:t>when ICMP message arrives at source: record RTTs</a:t>
            </a:r>
          </a:p>
          <a:p>
            <a:pPr marL="523875" lvl="1" indent="-180975">
              <a:defRPr/>
            </a:pPr>
            <a:endParaRPr lang="en-US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FC811031-3315-0942-A8F2-880E674477A5}"/>
              </a:ext>
            </a:extLst>
          </p:cNvPr>
          <p:cNvSpPr txBox="1">
            <a:spLocks noChangeArrowheads="1"/>
          </p:cNvSpPr>
          <p:nvPr/>
        </p:nvSpPr>
        <p:spPr>
          <a:xfrm>
            <a:off x="6911937" y="2213510"/>
            <a:ext cx="3810000" cy="20050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endParaRPr lang="en-US" sz="2400" dirty="0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5215760-1BF7-FA4A-83A1-5E35AED77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5562" y="2730905"/>
            <a:ext cx="3810000" cy="2568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000099"/>
                </a:solidFill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destination returns ICMP </a:t>
            </a:r>
            <a:r>
              <a:rPr lang="ja-JP" altLang="en-US" sz="2400"/>
              <a:t>“</a:t>
            </a:r>
            <a:r>
              <a:rPr lang="en-US" altLang="ja-JP" sz="2400" dirty="0"/>
              <a:t>port unreachable</a:t>
            </a:r>
            <a:r>
              <a:rPr lang="ja-JP" altLang="en-US" sz="2400"/>
              <a:t>”</a:t>
            </a:r>
            <a:r>
              <a:rPr lang="en-US" altLang="ja-JP" sz="2400" dirty="0"/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source stops</a:t>
            </a:r>
          </a:p>
        </p:txBody>
      </p:sp>
      <p:sp>
        <p:nvSpPr>
          <p:cNvPr id="14" name="Line 113">
            <a:extLst>
              <a:ext uri="{FF2B5EF4-FFF2-40B4-BE49-F238E27FC236}">
                <a16:creationId xmlns:a16="http://schemas.microsoft.com/office/drawing/2014/main" id="{6AA7237F-648F-4346-B607-726E29410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28168" y="1840545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260">
            <a:extLst>
              <a:ext uri="{FF2B5EF4-FFF2-40B4-BE49-F238E27FC236}">
                <a16:creationId xmlns:a16="http://schemas.microsoft.com/office/drawing/2014/main" id="{744B8E5D-9D96-0244-B652-88F64CE86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356" y="18056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Line 261">
            <a:extLst>
              <a:ext uri="{FF2B5EF4-FFF2-40B4-BE49-F238E27FC236}">
                <a16:creationId xmlns:a16="http://schemas.microsoft.com/office/drawing/2014/main" id="{77482319-1FC4-4B47-96AD-F4C1CC87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568" y="1751645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8" name="Line 292">
            <a:extLst>
              <a:ext uri="{FF2B5EF4-FFF2-40B4-BE49-F238E27FC236}">
                <a16:creationId xmlns:a16="http://schemas.microsoft.com/office/drawing/2014/main" id="{643CE68A-9EE2-E24E-B8B0-464EC4439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6031" y="149923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" name="Line 294">
            <a:extLst>
              <a:ext uri="{FF2B5EF4-FFF2-40B4-BE49-F238E27FC236}">
                <a16:creationId xmlns:a16="http://schemas.microsoft.com/office/drawing/2014/main" id="{81BD4982-AB8A-154C-9D1A-9C5E9110B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3331" y="210248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0" name="Line 295">
            <a:extLst>
              <a:ext uri="{FF2B5EF4-FFF2-40B4-BE49-F238E27FC236}">
                <a16:creationId xmlns:a16="http://schemas.microsoft.com/office/drawing/2014/main" id="{C89A6845-FCBD-B049-A189-B66175CF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8931" y="1607183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1" name="Text Box 300">
            <a:extLst>
              <a:ext uri="{FF2B5EF4-FFF2-40B4-BE49-F238E27FC236}">
                <a16:creationId xmlns:a16="http://schemas.microsoft.com/office/drawing/2014/main" id="{A4E12AE2-214D-FB46-BF30-02F5C0C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668" y="14643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2" name="Text Box 302">
            <a:extLst>
              <a:ext uri="{FF2B5EF4-FFF2-40B4-BE49-F238E27FC236}">
                <a16:creationId xmlns:a16="http://schemas.microsoft.com/office/drawing/2014/main" id="{2B501928-2A30-7B4A-B187-4C933A34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9031" y="202469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3" name="Text Box 304">
            <a:extLst>
              <a:ext uri="{FF2B5EF4-FFF2-40B4-BE49-F238E27FC236}">
                <a16:creationId xmlns:a16="http://schemas.microsoft.com/office/drawing/2014/main" id="{3FC6D86A-60EA-094C-8309-F54FFECF7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968" y="14389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24" name="Group 21">
            <a:extLst>
              <a:ext uri="{FF2B5EF4-FFF2-40B4-BE49-F238E27FC236}">
                <a16:creationId xmlns:a16="http://schemas.microsoft.com/office/drawing/2014/main" id="{D74A4262-78EB-B642-AB4F-774FDB1D17EC}"/>
              </a:ext>
            </a:extLst>
          </p:cNvPr>
          <p:cNvGrpSpPr>
            <a:grpSpLocks/>
          </p:cNvGrpSpPr>
          <p:nvPr/>
        </p:nvGrpSpPr>
        <p:grpSpPr bwMode="auto">
          <a:xfrm>
            <a:off x="1754718" y="1400808"/>
            <a:ext cx="820738" cy="688975"/>
            <a:chOff x="-44" y="1473"/>
            <a:chExt cx="981" cy="1105"/>
          </a:xfrm>
        </p:grpSpPr>
        <p:pic>
          <p:nvPicPr>
            <p:cNvPr id="25" name="Picture 22" descr="desktop_computer_stylized_medium">
              <a:extLst>
                <a:ext uri="{FF2B5EF4-FFF2-40B4-BE49-F238E27FC236}">
                  <a16:creationId xmlns:a16="http://schemas.microsoft.com/office/drawing/2014/main" id="{55ABCD17-9EE5-D343-A594-6F0FF05DB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6A2D126-FB58-5147-86C4-11A4B90D4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D8B33579-02B9-AD43-B8C1-2B8FD0FD38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3093" y="1438908"/>
            <a:ext cx="754063" cy="669925"/>
            <a:chOff x="-44" y="1473"/>
            <a:chExt cx="981" cy="1105"/>
          </a:xfrm>
        </p:grpSpPr>
        <p:pic>
          <p:nvPicPr>
            <p:cNvPr id="28" name="Picture 25" descr="desktop_computer_stylized_medium">
              <a:extLst>
                <a:ext uri="{FF2B5EF4-FFF2-40B4-BE49-F238E27FC236}">
                  <a16:creationId xmlns:a16="http://schemas.microsoft.com/office/drawing/2014/main" id="{7DA2A0EF-0067-1746-8025-EF2497794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271C74D-4191-B540-9745-1D7B1BB1AA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76" name="Freeform 299">
            <a:extLst>
              <a:ext uri="{FF2B5EF4-FFF2-40B4-BE49-F238E27FC236}">
                <a16:creationId xmlns:a16="http://schemas.microsoft.com/office/drawing/2014/main" id="{0A303470-07E1-144B-9043-7ADCFA521050}"/>
              </a:ext>
            </a:extLst>
          </p:cNvPr>
          <p:cNvSpPr>
            <a:spLocks/>
          </p:cNvSpPr>
          <p:nvPr/>
        </p:nvSpPr>
        <p:spPr bwMode="auto">
          <a:xfrm>
            <a:off x="2526243" y="1721483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7" name="Freeform 301">
            <a:extLst>
              <a:ext uri="{FF2B5EF4-FFF2-40B4-BE49-F238E27FC236}">
                <a16:creationId xmlns:a16="http://schemas.microsoft.com/office/drawing/2014/main" id="{A6CEBADE-DAE8-C144-9DDF-8892F13C3B24}"/>
              </a:ext>
            </a:extLst>
          </p:cNvPr>
          <p:cNvSpPr>
            <a:spLocks/>
          </p:cNvSpPr>
          <p:nvPr/>
        </p:nvSpPr>
        <p:spPr bwMode="auto">
          <a:xfrm>
            <a:off x="2519893" y="1635758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86ABF170-63AE-784F-965E-87238AB122D3}"/>
              </a:ext>
            </a:extLst>
          </p:cNvPr>
          <p:cNvSpPr txBox="1">
            <a:spLocks noChangeArrowheads="1"/>
          </p:cNvSpPr>
          <p:nvPr/>
        </p:nvSpPr>
        <p:spPr>
          <a:xfrm>
            <a:off x="938996" y="2521027"/>
            <a:ext cx="6396401" cy="32407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r>
              <a:rPr lang="en-US" dirty="0"/>
              <a:t>source sends sets of UDP segments to destination</a:t>
            </a:r>
          </a:p>
          <a:p>
            <a:pPr marL="565150" lvl="1" indent="-222250">
              <a:defRPr/>
            </a:pPr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 set has TTL =1, 2</a:t>
            </a:r>
            <a:r>
              <a:rPr lang="en-US" baseline="30000" dirty="0"/>
              <a:t>nd</a:t>
            </a:r>
            <a:r>
              <a:rPr lang="en-US" dirty="0"/>
              <a:t>  set has TTL=2, etc.</a:t>
            </a:r>
          </a:p>
          <a:p>
            <a:pPr marL="282575" indent="-282575">
              <a:defRPr/>
            </a:pPr>
            <a:r>
              <a:rPr lang="en-US" dirty="0"/>
              <a:t>datagram in </a:t>
            </a:r>
            <a:r>
              <a:rPr lang="en-US" i="1" dirty="0"/>
              <a:t>n</a:t>
            </a:r>
            <a:r>
              <a:rPr lang="en-US" dirty="0"/>
              <a:t>th set arrives to nth router:</a:t>
            </a:r>
          </a:p>
          <a:p>
            <a:pPr marL="523875" lvl="1" indent="-180975">
              <a:defRPr/>
            </a:pPr>
            <a:r>
              <a:rPr lang="en-US" dirty="0"/>
              <a:t>router discards datagram and sends source ICMP message (type 11, code 0)</a:t>
            </a:r>
          </a:p>
          <a:p>
            <a:pPr marL="523875" lvl="1" indent="-180975">
              <a:defRPr/>
            </a:pPr>
            <a:r>
              <a:rPr lang="en-US" dirty="0"/>
              <a:t>ICMP message possibly includes name of router &amp; IP address</a:t>
            </a:r>
          </a:p>
          <a:p>
            <a:pPr marL="523875" lvl="1" indent="-180975">
              <a:defRPr/>
            </a:pPr>
            <a:endParaRPr lang="en-US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809EF1D-FCE1-C04E-A44A-D719D1B04BFF}"/>
              </a:ext>
            </a:extLst>
          </p:cNvPr>
          <p:cNvGrpSpPr/>
          <p:nvPr/>
        </p:nvGrpSpPr>
        <p:grpSpPr>
          <a:xfrm>
            <a:off x="6775374" y="1828801"/>
            <a:ext cx="649995" cy="330505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0E05895-B00F-E243-B257-39ECF185C4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AD02441-9BB9-334C-8E42-B3A82A1E37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766526EB-EB3E-424B-B843-FC27B333E9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597E61E0-655B-2B4E-BBB5-8F09F6A73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7D4045B-365E-1C4B-B89C-895F103F8C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89722AD-9577-D241-83B8-D7CA27439D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E58B9C1-746D-EE47-909C-568D25CAAD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3A25456-859E-194F-8A01-129A16321B59}"/>
              </a:ext>
            </a:extLst>
          </p:cNvPr>
          <p:cNvGrpSpPr/>
          <p:nvPr/>
        </p:nvGrpSpPr>
        <p:grpSpPr>
          <a:xfrm>
            <a:off x="5748969" y="1683745"/>
            <a:ext cx="649995" cy="330505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5349B4C-4224-4143-81BE-502CDD0AC4F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CD1AD51-62A8-7247-A11A-31F7A6ECD9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284C1C3-1A3F-6E40-9AC5-D861BDF7ADC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AE3D44B-6096-834A-B79D-856409400D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49FE2A6-7505-FE4B-910D-6B90585D998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0FFCCCF-F339-A949-B73C-8AC3CF5856C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8D639F3-1A24-E741-B2C9-1DA7E2332E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AA9E0A8-71B5-B74B-A6BF-19704732A56E}"/>
              </a:ext>
            </a:extLst>
          </p:cNvPr>
          <p:cNvGrpSpPr/>
          <p:nvPr/>
        </p:nvGrpSpPr>
        <p:grpSpPr>
          <a:xfrm>
            <a:off x="4623412" y="1847161"/>
            <a:ext cx="649995" cy="330505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D3DCA5C-54B0-8547-9024-DAEB329BD0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FA9F0CC-BBDD-B549-88C1-0A57D00AAFA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D9367E-174E-EF41-8C49-1F86E80F3A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869EC998-0625-9943-9C8D-56B8EAC53C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0DA9B10-5917-FF40-9BEA-65D8BB74E3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88CD489-7393-2241-A37C-F185FE4375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B4FD59C-D4B2-9D44-A7A1-304C914D24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Freeform 303">
            <a:extLst>
              <a:ext uri="{FF2B5EF4-FFF2-40B4-BE49-F238E27FC236}">
                <a16:creationId xmlns:a16="http://schemas.microsoft.com/office/drawing/2014/main" id="{88F136AC-D997-3246-8D9E-2A9DCE44B3CE}"/>
              </a:ext>
            </a:extLst>
          </p:cNvPr>
          <p:cNvSpPr>
            <a:spLocks/>
          </p:cNvSpPr>
          <p:nvPr/>
        </p:nvSpPr>
        <p:spPr bwMode="auto">
          <a:xfrm>
            <a:off x="2494493" y="1684970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56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21" grpId="0"/>
      <p:bldP spid="22" grpId="0"/>
      <p:bldP spid="23" grpId="0"/>
      <p:bldP spid="76" grpId="0" animBg="1"/>
      <p:bldP spid="77" grpId="0" animBg="1"/>
      <p:bldP spid="75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21309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6057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75D8288-A30F-B346-89F2-6C4A6812F9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075" y="1557773"/>
            <a:ext cx="10515600" cy="2230456"/>
          </a:xfrm>
        </p:spPr>
        <p:txBody>
          <a:bodyPr>
            <a:normAutofit fontScale="92500" lnSpcReduction="10000"/>
          </a:bodyPr>
          <a:lstStyle/>
          <a:p>
            <a:pPr indent="-284163">
              <a:defRPr/>
            </a:pPr>
            <a:r>
              <a:rPr lang="en-US" sz="3200" dirty="0">
                <a:solidFill>
                  <a:srgbClr val="0000A8"/>
                </a:solidFill>
              </a:rPr>
              <a:t>autonomous systems (aka “network”): </a:t>
            </a:r>
            <a:r>
              <a:rPr lang="en-US" sz="3200" dirty="0"/>
              <a:t>1000s of interacting hardware/software components</a:t>
            </a:r>
          </a:p>
          <a:p>
            <a:pPr indent="-284163">
              <a:defRPr/>
            </a:pPr>
            <a:r>
              <a:rPr lang="en-US" sz="3200" dirty="0"/>
              <a:t>other complex systems requiring monitoring, configuration, control:</a:t>
            </a:r>
          </a:p>
          <a:p>
            <a:pPr lvl="1">
              <a:defRPr/>
            </a:pPr>
            <a:r>
              <a:rPr lang="en-US" sz="3000" dirty="0"/>
              <a:t>jet airplane, nuclear power plant, others?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network management?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20A614A-762E-7F4E-AB21-A93FB6D5C4DE}"/>
              </a:ext>
            </a:extLst>
          </p:cNvPr>
          <p:cNvGrpSpPr/>
          <p:nvPr/>
        </p:nvGrpSpPr>
        <p:grpSpPr>
          <a:xfrm>
            <a:off x="1981694" y="4123789"/>
            <a:ext cx="8232775" cy="2093913"/>
            <a:chOff x="1981694" y="4123789"/>
            <a:chExt cx="8232775" cy="2093913"/>
          </a:xfrm>
        </p:grpSpPr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4AAF62B5-79AA-B240-A8E8-8798C98BC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1207" y="4153952"/>
              <a:ext cx="6962775" cy="2000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"</a:t>
              </a:r>
              <a:r>
                <a:rPr lang="en-US" sz="2000" dirty="0">
                  <a:solidFill>
                    <a:srgbClr val="000099"/>
                  </a:solidFill>
                  <a:latin typeface="Arial"/>
                  <a:cs typeface="Arial"/>
                </a:rPr>
                <a:t>Network management</a:t>
              </a:r>
              <a:r>
                <a:rPr lang="en-US" sz="2000" dirty="0">
                  <a:latin typeface="Arial"/>
                  <a:cs typeface="Arial"/>
                </a:rPr>
                <a:t> includes the deployment, integration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coordination of the hardware, software, and human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elements to monitor, test, poll, configure, analyze, evaluate,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control the network and element resources to meet the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real-time, operational performance, and Quality of Service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requirements at a reasonable cost."</a:t>
              </a:r>
              <a:r>
                <a:rPr lang="en-US" dirty="0">
                  <a:latin typeface="Arial"/>
                  <a:cs typeface="Arial"/>
                </a:rPr>
                <a:t> </a:t>
              </a: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C047F7E7-348B-A04F-BBBB-2D9AFE81A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957" y="4123789"/>
              <a:ext cx="7148512" cy="2093913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aphicFrame>
          <p:nvGraphicFramePr>
            <p:cNvPr id="9" name="Object 8">
              <a:extLst>
                <a:ext uri="{FF2B5EF4-FFF2-40B4-BE49-F238E27FC236}">
                  <a16:creationId xmlns:a16="http://schemas.microsoft.com/office/drawing/2014/main" id="{326F51F9-30EF-DB47-86E4-F731C95FAECA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61886416"/>
                </p:ext>
              </p:extLst>
            </p:nvPr>
          </p:nvGraphicFramePr>
          <p:xfrm>
            <a:off x="1981694" y="4317464"/>
            <a:ext cx="1123950" cy="1600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" imgW="2870200" imgH="4089400" progId="MS_ClipArt_Gallery.2">
                    <p:embed/>
                  </p:oleObj>
                </mc:Choice>
                <mc:Fallback>
                  <p:oleObj name="Clip" r:id="rId2" imgW="2870200" imgH="4089400" progId="MS_ClipArt_Gallery.2">
                    <p:embed/>
                    <p:pic>
                      <p:nvPicPr>
                        <p:cNvPr id="3380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81694" y="4317464"/>
                          <a:ext cx="1123950" cy="16002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7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4199753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Components of network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3968383" y="2925460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6787" y="3158537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67286" y="4112624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150" y="4603162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2112" y="3653837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425" y="4592049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3982954" y="2808993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5091628" y="2760942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6514625" y="5150849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5273431" y="5539343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7193560" y="4043476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5792273" y="5919778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3623562" y="1917794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5649769" y="4179021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2739071" y="2226350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851B6279-A7BE-4E47-8F0D-1E0B5B9927C3}"/>
              </a:ext>
            </a:extLst>
          </p:cNvPr>
          <p:cNvSpPr txBox="1"/>
          <p:nvPr/>
        </p:nvSpPr>
        <p:spPr>
          <a:xfrm>
            <a:off x="440674" y="1905917"/>
            <a:ext cx="2787267" cy="1809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C00000"/>
                </a:solidFill>
              </a:rPr>
              <a:t>Managing server: </a:t>
            </a:r>
            <a:r>
              <a:rPr lang="en-US" sz="2000" dirty="0"/>
              <a:t>application, typically with network</a:t>
            </a:r>
          </a:p>
          <a:p>
            <a:pPr>
              <a:lnSpc>
                <a:spcPct val="90000"/>
              </a:lnSpc>
            </a:pPr>
            <a:r>
              <a:rPr lang="en-US" sz="2000" dirty="0"/>
              <a:t>managers (humans) in the loop</a:t>
            </a:r>
          </a:p>
          <a:p>
            <a:endParaRPr lang="en-US" dirty="0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D86A2D3-053E-DB45-B6EB-20F153132718}"/>
              </a:ext>
            </a:extLst>
          </p:cNvPr>
          <p:cNvSpPr txBox="1"/>
          <p:nvPr/>
        </p:nvSpPr>
        <p:spPr>
          <a:xfrm>
            <a:off x="8615190" y="1619479"/>
            <a:ext cx="33381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Managed device: </a:t>
            </a:r>
            <a:r>
              <a:rPr lang="en-US" sz="2000" dirty="0"/>
              <a:t>equipment with manageable, configurable hardware, software components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9C058F17-BF0D-9544-BD13-6E703C2F1A38}"/>
              </a:ext>
            </a:extLst>
          </p:cNvPr>
          <p:cNvSpPr txBox="1"/>
          <p:nvPr/>
        </p:nvSpPr>
        <p:spPr>
          <a:xfrm>
            <a:off x="9066884" y="3095739"/>
            <a:ext cx="2423710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Data: </a:t>
            </a:r>
            <a:r>
              <a:rPr lang="en-US" sz="2000" dirty="0"/>
              <a:t>device “state” configuration data, operational data, device statistics</a:t>
            </a:r>
          </a:p>
          <a:p>
            <a:endParaRPr lang="en-US" dirty="0"/>
          </a:p>
        </p:txBody>
      </p: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6498569" y="3831275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5979637" y="2571162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3C019CDE-6D8E-E849-BBBA-330EBB7E77A3}"/>
              </a:ext>
            </a:extLst>
          </p:cNvPr>
          <p:cNvGrpSpPr/>
          <p:nvPr/>
        </p:nvGrpSpPr>
        <p:grpSpPr>
          <a:xfrm>
            <a:off x="440676" y="2159308"/>
            <a:ext cx="6861671" cy="4060952"/>
            <a:chOff x="440676" y="2159308"/>
            <a:chExt cx="6861671" cy="4060952"/>
          </a:xfrm>
        </p:grpSpPr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C3E77657-D6B4-FB41-BF96-304F7910CA28}"/>
                </a:ext>
              </a:extLst>
            </p:cNvPr>
            <p:cNvSpPr txBox="1"/>
            <p:nvPr/>
          </p:nvSpPr>
          <p:spPr>
            <a:xfrm>
              <a:off x="440676" y="3745736"/>
              <a:ext cx="2930486" cy="24745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C00000"/>
                  </a:solidFill>
                </a:rPr>
                <a:t>Network management protocol: </a:t>
              </a:r>
              <a:r>
                <a:rPr lang="en-US" sz="2000" dirty="0"/>
                <a:t>used by managing server to query, configure, manage device; used by devices to inform managing server of data, events.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013479D8-647E-ED40-9E3A-796896B7987C}"/>
                </a:ext>
              </a:extLst>
            </p:cNvPr>
            <p:cNvGrpSpPr/>
            <p:nvPr/>
          </p:nvGrpSpPr>
          <p:grpSpPr>
            <a:xfrm>
              <a:off x="3831136" y="2159308"/>
              <a:ext cx="3471211" cy="2974551"/>
              <a:chOff x="3831136" y="2159308"/>
              <a:chExt cx="3471211" cy="2974551"/>
            </a:xfrm>
          </p:grpSpPr>
          <p:cxnSp>
            <p:nvCxnSpPr>
              <p:cNvPr id="357" name="Straight Arrow Connector 356">
                <a:extLst>
                  <a:ext uri="{FF2B5EF4-FFF2-40B4-BE49-F238E27FC236}">
                    <a16:creationId xmlns:a16="http://schemas.microsoft.com/office/drawing/2014/main" id="{C55AE397-27AA-BE4B-975E-8544311A4C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3870" y="3013112"/>
                <a:ext cx="0" cy="2120747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Arrow Connector 358">
                <a:extLst>
                  <a:ext uri="{FF2B5EF4-FFF2-40B4-BE49-F238E27FC236}">
                    <a16:creationId xmlns:a16="http://schemas.microsoft.com/office/drawing/2014/main" id="{82DB823B-7FF4-1D4C-9AAC-0F7C4CB366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0190"/>
                <a:ext cx="3471211" cy="1856610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Arrow Connector 360">
                <a:extLst>
                  <a:ext uri="{FF2B5EF4-FFF2-40B4-BE49-F238E27FC236}">
                    <a16:creationId xmlns:a16="http://schemas.microsoft.com/office/drawing/2014/main" id="{C3E2E8C5-9CBE-7642-9F35-4C488B987B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6864"/>
                <a:ext cx="3294941" cy="599523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Arrow Connector 364">
                <a:extLst>
                  <a:ext uri="{FF2B5EF4-FFF2-40B4-BE49-F238E27FC236}">
                    <a16:creationId xmlns:a16="http://schemas.microsoft.com/office/drawing/2014/main" id="{421FB380-DB5B-BC41-AFD4-3F7E253971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41147" y="2159308"/>
                <a:ext cx="3084791" cy="860882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Arrow Connector 366">
                <a:extLst>
                  <a:ext uri="{FF2B5EF4-FFF2-40B4-BE49-F238E27FC236}">
                    <a16:creationId xmlns:a16="http://schemas.microsoft.com/office/drawing/2014/main" id="{ACF9E385-09DB-C84D-AE7B-3C13EDBFC0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4473" y="3023527"/>
                <a:ext cx="458433" cy="837885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494216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47" grpId="0"/>
      <p:bldP spid="348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7015" y="341652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Network operator approaches to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107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7427686" y="2947494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6090" y="3180571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26589" y="4134658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9729453" y="4625196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1415" y="3675871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35728" y="4614083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7442257" y="2831027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8550931" y="2782976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9973928" y="5172883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8732734" y="5561377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10652863" y="4065510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9251576" y="5941812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7082865" y="1939828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9109072" y="4201055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6198374" y="2248384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9957872" y="3853309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9438940" y="2593196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013479D8-647E-ED40-9E3A-796896B7987C}"/>
              </a:ext>
            </a:extLst>
          </p:cNvPr>
          <p:cNvGrpSpPr/>
          <p:nvPr/>
        </p:nvGrpSpPr>
        <p:grpSpPr>
          <a:xfrm>
            <a:off x="7290439" y="2181342"/>
            <a:ext cx="3471211" cy="2974551"/>
            <a:chOff x="3831136" y="2159308"/>
            <a:chExt cx="3471211" cy="2974551"/>
          </a:xfrm>
        </p:grpSpPr>
        <p:cxnSp>
          <p:nvCxnSpPr>
            <p:cNvPr id="357" name="Straight Arrow Connector 356">
              <a:extLst>
                <a:ext uri="{FF2B5EF4-FFF2-40B4-BE49-F238E27FC236}">
                  <a16:creationId xmlns:a16="http://schemas.microsoft.com/office/drawing/2014/main" id="{C55AE397-27AA-BE4B-975E-8544311A4CE5}"/>
                </a:ext>
              </a:extLst>
            </p:cNvPr>
            <p:cNvCxnSpPr>
              <a:cxnSpLocks/>
            </p:cNvCxnSpPr>
            <p:nvPr/>
          </p:nvCxnSpPr>
          <p:spPr>
            <a:xfrm>
              <a:off x="3833870" y="3013112"/>
              <a:ext cx="0" cy="2120747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Arrow Connector 358">
              <a:extLst>
                <a:ext uri="{FF2B5EF4-FFF2-40B4-BE49-F238E27FC236}">
                  <a16:creationId xmlns:a16="http://schemas.microsoft.com/office/drawing/2014/main" id="{82DB823B-7FF4-1D4C-9AAC-0F7C4CB36642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0190"/>
              <a:ext cx="3471211" cy="1856610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Arrow Connector 360">
              <a:extLst>
                <a:ext uri="{FF2B5EF4-FFF2-40B4-BE49-F238E27FC236}">
                  <a16:creationId xmlns:a16="http://schemas.microsoft.com/office/drawing/2014/main" id="{C3E2E8C5-9CBE-7642-9F35-4C488B987B1F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6864"/>
              <a:ext cx="3294941" cy="599523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Arrow Connector 364">
              <a:extLst>
                <a:ext uri="{FF2B5EF4-FFF2-40B4-BE49-F238E27FC236}">
                  <a16:creationId xmlns:a16="http://schemas.microsoft.com/office/drawing/2014/main" id="{421FB380-DB5B-BC41-AFD4-3F7E253971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41147" y="2159308"/>
              <a:ext cx="3084791" cy="860882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Arrow Connector 366">
              <a:extLst>
                <a:ext uri="{FF2B5EF4-FFF2-40B4-BE49-F238E27FC236}">
                  <a16:creationId xmlns:a16="http://schemas.microsoft.com/office/drawing/2014/main" id="{ACF9E385-09DB-C84D-AE7B-3C13EDBFC0DC}"/>
                </a:ext>
              </a:extLst>
            </p:cNvPr>
            <p:cNvCxnSpPr>
              <a:cxnSpLocks/>
            </p:cNvCxnSpPr>
            <p:nvPr/>
          </p:nvCxnSpPr>
          <p:spPr>
            <a:xfrm>
              <a:off x="3834473" y="3023527"/>
              <a:ext cx="458433" cy="837885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6" name="Rectangle 3">
            <a:extLst>
              <a:ext uri="{FF2B5EF4-FFF2-40B4-BE49-F238E27FC236}">
                <a16:creationId xmlns:a16="http://schemas.microsoft.com/office/drawing/2014/main" id="{B1F7E91D-9830-244A-9EAC-A7AA760D51B8}"/>
              </a:ext>
            </a:extLst>
          </p:cNvPr>
          <p:cNvSpPr txBox="1">
            <a:spLocks noChangeArrowheads="1"/>
          </p:cNvSpPr>
          <p:nvPr/>
        </p:nvSpPr>
        <p:spPr>
          <a:xfrm>
            <a:off x="564423" y="1441374"/>
            <a:ext cx="5560956" cy="122470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CLI </a:t>
            </a:r>
            <a:r>
              <a:rPr lang="en-US" sz="2600" dirty="0"/>
              <a:t>(Command Line Interface) </a:t>
            </a:r>
            <a:endParaRPr lang="en-US" sz="3000" dirty="0"/>
          </a:p>
          <a:p>
            <a:pPr lvl="1"/>
            <a:r>
              <a:rPr lang="en-US" sz="2200" dirty="0"/>
              <a:t>operator issues (types, scripts) direct to individual devices (e.g., vis </a:t>
            </a:r>
            <a:r>
              <a:rPr lang="en-US" sz="2200" dirty="0" err="1"/>
              <a:t>ssh</a:t>
            </a:r>
            <a:r>
              <a:rPr lang="en-US" sz="2200" dirty="0"/>
              <a:t>)</a:t>
            </a:r>
          </a:p>
        </p:txBody>
      </p:sp>
      <p:sp>
        <p:nvSpPr>
          <p:cNvPr id="177" name="Rectangle 3">
            <a:extLst>
              <a:ext uri="{FF2B5EF4-FFF2-40B4-BE49-F238E27FC236}">
                <a16:creationId xmlns:a16="http://schemas.microsoft.com/office/drawing/2014/main" id="{D3894652-CA4D-D44B-BE08-C92193D797CF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2673427"/>
            <a:ext cx="5441606" cy="15350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SNMP/MIB </a:t>
            </a:r>
          </a:p>
          <a:p>
            <a:pPr lvl="1"/>
            <a:r>
              <a:rPr lang="en-US" sz="2200" dirty="0"/>
              <a:t>operator queries/sets devices data (MIB) using Simple Network Management Protocol (SNMP)</a:t>
            </a:r>
          </a:p>
        </p:txBody>
      </p:sp>
      <p:sp>
        <p:nvSpPr>
          <p:cNvPr id="178" name="Rectangle 3">
            <a:extLst>
              <a:ext uri="{FF2B5EF4-FFF2-40B4-BE49-F238E27FC236}">
                <a16:creationId xmlns:a16="http://schemas.microsoft.com/office/drawing/2014/main" id="{55B528AC-68CA-274E-8AC0-BF0DA82DA8AE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4232314"/>
            <a:ext cx="6102618" cy="2355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spcBef>
                <a:spcPts val="0"/>
              </a:spcBef>
              <a:buNone/>
            </a:pPr>
            <a:r>
              <a:rPr lang="en-US" sz="3000" dirty="0">
                <a:solidFill>
                  <a:srgbClr val="C00000"/>
                </a:solidFill>
              </a:rPr>
              <a:t>NETCONF/YANG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more abstract, network-wide, holistic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emphasis on multi-device configuration management.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YANG: data modeling language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NETCONF: communicate YANG-compatible actions/data to/from/among remote devices </a:t>
            </a:r>
          </a:p>
        </p:txBody>
      </p:sp>
    </p:spTree>
    <p:extLst>
      <p:ext uri="{BB962C8B-B14F-4D97-AF65-F5344CB8AC3E}">
        <p14:creationId xmlns:p14="http://schemas.microsoft.com/office/powerpoint/2010/main" val="4225241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/>
      <p:bldP spid="178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108</a:t>
            </a:fld>
            <a:endParaRPr lang="en-US" dirty="0"/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64833077-52B5-4841-9187-941DB1803220}"/>
              </a:ext>
            </a:extLst>
          </p:cNvPr>
          <p:cNvGrpSpPr/>
          <p:nvPr/>
        </p:nvGrpSpPr>
        <p:grpSpPr>
          <a:xfrm>
            <a:off x="1344054" y="1990663"/>
            <a:ext cx="4230478" cy="4057421"/>
            <a:chOff x="6588086" y="2144903"/>
            <a:chExt cx="4230478" cy="4057421"/>
          </a:xfrm>
        </p:grpSpPr>
        <p:sp>
          <p:nvSpPr>
            <p:cNvPr id="7" name="Freeform 2">
              <a:extLst>
                <a:ext uri="{FF2B5EF4-FFF2-40B4-BE49-F238E27FC236}">
                  <a16:creationId xmlns:a16="http://schemas.microsoft.com/office/drawing/2014/main" id="{5FA29117-CB2C-A74E-9E10-1044A77B1A26}"/>
                </a:ext>
              </a:extLst>
            </p:cNvPr>
            <p:cNvSpPr>
              <a:spLocks/>
            </p:cNvSpPr>
            <p:nvPr/>
          </p:nvSpPr>
          <p:spPr bwMode="auto">
            <a:xfrm rot="16383367">
              <a:off x="7427686" y="2947494"/>
              <a:ext cx="4057421" cy="2452239"/>
            </a:xfrm>
            <a:custGeom>
              <a:avLst/>
              <a:gdLst>
                <a:gd name="T0" fmla="*/ 6 w 1794"/>
                <a:gd name="T1" fmla="*/ 483 h 933"/>
                <a:gd name="T2" fmla="*/ 108 w 1794"/>
                <a:gd name="T3" fmla="*/ 125 h 933"/>
                <a:gd name="T4" fmla="*/ 559 w 1794"/>
                <a:gd name="T5" fmla="*/ 100 h 933"/>
                <a:gd name="T6" fmla="*/ 1128 w 1794"/>
                <a:gd name="T7" fmla="*/ 29 h 933"/>
                <a:gd name="T8" fmla="*/ 1716 w 1794"/>
                <a:gd name="T9" fmla="*/ 275 h 933"/>
                <a:gd name="T10" fmla="*/ 1596 w 1794"/>
                <a:gd name="T11" fmla="*/ 827 h 933"/>
                <a:gd name="T12" fmla="*/ 1380 w 1794"/>
                <a:gd name="T13" fmla="*/ 911 h 933"/>
                <a:gd name="T14" fmla="*/ 840 w 1794"/>
                <a:gd name="T15" fmla="*/ 929 h 933"/>
                <a:gd name="T16" fmla="*/ 414 w 1794"/>
                <a:gd name="T17" fmla="*/ 911 h 933"/>
                <a:gd name="T18" fmla="*/ 143 w 1794"/>
                <a:gd name="T19" fmla="*/ 832 h 933"/>
                <a:gd name="T20" fmla="*/ 6 w 1794"/>
                <a:gd name="T21" fmla="*/ 483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" name="Line 252">
              <a:extLst>
                <a:ext uri="{FF2B5EF4-FFF2-40B4-BE49-F238E27FC236}">
                  <a16:creationId xmlns:a16="http://schemas.microsoft.com/office/drawing/2014/main" id="{A34271EB-0315-784C-80BC-73C898A295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96090" y="3180571"/>
              <a:ext cx="338138" cy="10429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9" name="Line 254">
              <a:extLst>
                <a:ext uri="{FF2B5EF4-FFF2-40B4-BE49-F238E27FC236}">
                  <a16:creationId xmlns:a16="http://schemas.microsoft.com/office/drawing/2014/main" id="{9671EA36-3631-B34F-BBB6-EFCD42331C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26589" y="4134658"/>
              <a:ext cx="290202" cy="2514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" name="Line 272">
              <a:extLst>
                <a:ext uri="{FF2B5EF4-FFF2-40B4-BE49-F238E27FC236}">
                  <a16:creationId xmlns:a16="http://schemas.microsoft.com/office/drawing/2014/main" id="{856F4394-5D07-974B-8132-B7247126D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9453" y="4625196"/>
              <a:ext cx="373062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1" name="Line 272">
              <a:extLst>
                <a:ext uri="{FF2B5EF4-FFF2-40B4-BE49-F238E27FC236}">
                  <a16:creationId xmlns:a16="http://schemas.microsoft.com/office/drawing/2014/main" id="{C664C0E0-393B-C145-8BAF-3629B00A31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21415" y="3675871"/>
              <a:ext cx="371475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2" name="Line 272">
              <a:extLst>
                <a:ext uri="{FF2B5EF4-FFF2-40B4-BE49-F238E27FC236}">
                  <a16:creationId xmlns:a16="http://schemas.microsoft.com/office/drawing/2014/main" id="{182FDAA5-6557-9844-A47B-222D95692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35728" y="4614083"/>
              <a:ext cx="309562" cy="10239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" name="Text Box 333">
              <a:extLst>
                <a:ext uri="{FF2B5EF4-FFF2-40B4-BE49-F238E27FC236}">
                  <a16:creationId xmlns:a16="http://schemas.microsoft.com/office/drawing/2014/main" id="{17674724-E440-5747-92B8-86C111010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2257" y="5831180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grpSp>
          <p:nvGrpSpPr>
            <p:cNvPr id="52" name="Group 906">
              <a:extLst>
                <a:ext uri="{FF2B5EF4-FFF2-40B4-BE49-F238E27FC236}">
                  <a16:creationId xmlns:a16="http://schemas.microsoft.com/office/drawing/2014/main" id="{C38045D2-1581-8B43-8612-8AA6DF605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73928" y="5172883"/>
              <a:ext cx="366712" cy="579438"/>
              <a:chOff x="4140" y="429"/>
              <a:chExt cx="1425" cy="2396"/>
            </a:xfrm>
          </p:grpSpPr>
          <p:sp>
            <p:nvSpPr>
              <p:cNvPr id="53" name="Freeform 907">
                <a:extLst>
                  <a:ext uri="{FF2B5EF4-FFF2-40B4-BE49-F238E27FC236}">
                    <a16:creationId xmlns:a16="http://schemas.microsoft.com/office/drawing/2014/main" id="{9BC3A3A6-1366-274C-801E-AE1C8C4E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" name="Rectangle 908">
                <a:extLst>
                  <a:ext uri="{FF2B5EF4-FFF2-40B4-BE49-F238E27FC236}">
                    <a16:creationId xmlns:a16="http://schemas.microsoft.com/office/drawing/2014/main" id="{D8E1A8E3-D677-9448-8E04-7D9A2B385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5" name="Freeform 909">
                <a:extLst>
                  <a:ext uri="{FF2B5EF4-FFF2-40B4-BE49-F238E27FC236}">
                    <a16:creationId xmlns:a16="http://schemas.microsoft.com/office/drawing/2014/main" id="{F9F3EC33-B650-A64A-871B-7EC626C42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" name="Freeform 910">
                <a:extLst>
                  <a:ext uri="{FF2B5EF4-FFF2-40B4-BE49-F238E27FC236}">
                    <a16:creationId xmlns:a16="http://schemas.microsoft.com/office/drawing/2014/main" id="{5833E139-248F-1447-88BC-C6C0C5AB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" name="Rectangle 911">
                <a:extLst>
                  <a:ext uri="{FF2B5EF4-FFF2-40B4-BE49-F238E27FC236}">
                    <a16:creationId xmlns:a16="http://schemas.microsoft.com/office/drawing/2014/main" id="{7D1BDDBC-3774-D647-8E10-3B1B58E0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58" name="Group 912">
                <a:extLst>
                  <a:ext uri="{FF2B5EF4-FFF2-40B4-BE49-F238E27FC236}">
                    <a16:creationId xmlns:a16="http://schemas.microsoft.com/office/drawing/2014/main" id="{6554743B-A179-AE4D-BB1E-3D7DCB9F39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3" name="AutoShape 913">
                  <a:extLst>
                    <a:ext uri="{FF2B5EF4-FFF2-40B4-BE49-F238E27FC236}">
                      <a16:creationId xmlns:a16="http://schemas.microsoft.com/office/drawing/2014/main" id="{E2B05CB3-CFDA-9149-8BC2-65068E354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4" name="AutoShape 914">
                  <a:extLst>
                    <a:ext uri="{FF2B5EF4-FFF2-40B4-BE49-F238E27FC236}">
                      <a16:creationId xmlns:a16="http://schemas.microsoft.com/office/drawing/2014/main" id="{E6138685-DB13-2447-AF35-F3E42603A1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59" name="Rectangle 915">
                <a:extLst>
                  <a:ext uri="{FF2B5EF4-FFF2-40B4-BE49-F238E27FC236}">
                    <a16:creationId xmlns:a16="http://schemas.microsoft.com/office/drawing/2014/main" id="{CEEE2242-D7A6-5741-BF4F-ACF85CD7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0" name="Group 916">
                <a:extLst>
                  <a:ext uri="{FF2B5EF4-FFF2-40B4-BE49-F238E27FC236}">
                    <a16:creationId xmlns:a16="http://schemas.microsoft.com/office/drawing/2014/main" id="{8F7AA556-56D6-974F-AFA8-564489DD8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1" name="AutoShape 917">
                  <a:extLst>
                    <a:ext uri="{FF2B5EF4-FFF2-40B4-BE49-F238E27FC236}">
                      <a16:creationId xmlns:a16="http://schemas.microsoft.com/office/drawing/2014/main" id="{39C7E5BD-83B1-4342-9DCB-79D9C7A80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2" name="AutoShape 918">
                  <a:extLst>
                    <a:ext uri="{FF2B5EF4-FFF2-40B4-BE49-F238E27FC236}">
                      <a16:creationId xmlns:a16="http://schemas.microsoft.com/office/drawing/2014/main" id="{CB25B728-1785-C844-A0B5-742CC688E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1" name="Rectangle 919">
                <a:extLst>
                  <a:ext uri="{FF2B5EF4-FFF2-40B4-BE49-F238E27FC236}">
                    <a16:creationId xmlns:a16="http://schemas.microsoft.com/office/drawing/2014/main" id="{B18520A9-9A05-2B43-B67C-8C2F47EC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2" name="Rectangle 920">
                <a:extLst>
                  <a:ext uri="{FF2B5EF4-FFF2-40B4-BE49-F238E27FC236}">
                    <a16:creationId xmlns:a16="http://schemas.microsoft.com/office/drawing/2014/main" id="{9DA0024D-FC5B-5341-BF21-8708AD94F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3" name="Group 921">
                <a:extLst>
                  <a:ext uri="{FF2B5EF4-FFF2-40B4-BE49-F238E27FC236}">
                    <a16:creationId xmlns:a16="http://schemas.microsoft.com/office/drawing/2014/main" id="{981301B4-9857-5647-800D-6C50474E40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9" name="AutoShape 922">
                  <a:extLst>
                    <a:ext uri="{FF2B5EF4-FFF2-40B4-BE49-F238E27FC236}">
                      <a16:creationId xmlns:a16="http://schemas.microsoft.com/office/drawing/2014/main" id="{1B16B91A-C8DE-8645-8DE6-578C0406C8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0" name="AutoShape 923">
                  <a:extLst>
                    <a:ext uri="{FF2B5EF4-FFF2-40B4-BE49-F238E27FC236}">
                      <a16:creationId xmlns:a16="http://schemas.microsoft.com/office/drawing/2014/main" id="{23488613-A840-664D-B47C-2D6071A2C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4" name="Freeform 924">
                <a:extLst>
                  <a:ext uri="{FF2B5EF4-FFF2-40B4-BE49-F238E27FC236}">
                    <a16:creationId xmlns:a16="http://schemas.microsoft.com/office/drawing/2014/main" id="{E7E1FD00-D804-9948-B110-5C7E0960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5" name="Group 925">
                <a:extLst>
                  <a:ext uri="{FF2B5EF4-FFF2-40B4-BE49-F238E27FC236}">
                    <a16:creationId xmlns:a16="http://schemas.microsoft.com/office/drawing/2014/main" id="{655EE6D9-115C-9B47-8236-C75726F9E4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7" name="AutoShape 926">
                  <a:extLst>
                    <a:ext uri="{FF2B5EF4-FFF2-40B4-BE49-F238E27FC236}">
                      <a16:creationId xmlns:a16="http://schemas.microsoft.com/office/drawing/2014/main" id="{F4110FC0-46C6-4840-8086-3FAFE8303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78" name="AutoShape 927">
                  <a:extLst>
                    <a:ext uri="{FF2B5EF4-FFF2-40B4-BE49-F238E27FC236}">
                      <a16:creationId xmlns:a16="http://schemas.microsoft.com/office/drawing/2014/main" id="{5DDF1D67-B821-FA43-86AD-54B67B2AF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6" name="Rectangle 928">
                <a:extLst>
                  <a:ext uri="{FF2B5EF4-FFF2-40B4-BE49-F238E27FC236}">
                    <a16:creationId xmlns:a16="http://schemas.microsoft.com/office/drawing/2014/main" id="{D935AE77-81CD-7940-B6F3-30DFB9BC8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7" name="Freeform 929">
                <a:extLst>
                  <a:ext uri="{FF2B5EF4-FFF2-40B4-BE49-F238E27FC236}">
                    <a16:creationId xmlns:a16="http://schemas.microsoft.com/office/drawing/2014/main" id="{5EFDFE1C-B209-B94B-9839-96286AD8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Freeform 930">
                <a:extLst>
                  <a:ext uri="{FF2B5EF4-FFF2-40B4-BE49-F238E27FC236}">
                    <a16:creationId xmlns:a16="http://schemas.microsoft.com/office/drawing/2014/main" id="{05D8DBC6-B99D-3F4A-AD14-D170C3CC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Oval 931">
                <a:extLst>
                  <a:ext uri="{FF2B5EF4-FFF2-40B4-BE49-F238E27FC236}">
                    <a16:creationId xmlns:a16="http://schemas.microsoft.com/office/drawing/2014/main" id="{A7F23770-E8E6-F945-86E9-C59A2D312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0" name="Freeform 932">
                <a:extLst>
                  <a:ext uri="{FF2B5EF4-FFF2-40B4-BE49-F238E27FC236}">
                    <a16:creationId xmlns:a16="http://schemas.microsoft.com/office/drawing/2014/main" id="{08613B8E-E31F-BA49-AA37-11422C5A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AutoShape 933">
                <a:extLst>
                  <a:ext uri="{FF2B5EF4-FFF2-40B4-BE49-F238E27FC236}">
                    <a16:creationId xmlns:a16="http://schemas.microsoft.com/office/drawing/2014/main" id="{6431957F-95C3-694D-823D-9FCDE0273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2" name="AutoShape 934">
                <a:extLst>
                  <a:ext uri="{FF2B5EF4-FFF2-40B4-BE49-F238E27FC236}">
                    <a16:creationId xmlns:a16="http://schemas.microsoft.com/office/drawing/2014/main" id="{5A68ADC1-E322-4243-AB23-F0640EB74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3" name="Oval 935">
                <a:extLst>
                  <a:ext uri="{FF2B5EF4-FFF2-40B4-BE49-F238E27FC236}">
                    <a16:creationId xmlns:a16="http://schemas.microsoft.com/office/drawing/2014/main" id="{D92D3E13-EA2E-5D47-B798-6F427E5D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4" name="Oval 936">
                <a:extLst>
                  <a:ext uri="{FF2B5EF4-FFF2-40B4-BE49-F238E27FC236}">
                    <a16:creationId xmlns:a16="http://schemas.microsoft.com/office/drawing/2014/main" id="{C8DDDD04-57DD-1E48-A1B7-61BFA25A2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5" name="Oval 937">
                <a:extLst>
                  <a:ext uri="{FF2B5EF4-FFF2-40B4-BE49-F238E27FC236}">
                    <a16:creationId xmlns:a16="http://schemas.microsoft.com/office/drawing/2014/main" id="{669EEDDC-38E5-2342-925E-8AB1B931F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6" name="Rectangle 938">
                <a:extLst>
                  <a:ext uri="{FF2B5EF4-FFF2-40B4-BE49-F238E27FC236}">
                    <a16:creationId xmlns:a16="http://schemas.microsoft.com/office/drawing/2014/main" id="{ADD771FA-489B-4D40-93D6-7D8BE908C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1DD9798-0C95-A549-87C8-9CBB822C0044}"/>
                </a:ext>
              </a:extLst>
            </p:cNvPr>
            <p:cNvGrpSpPr/>
            <p:nvPr/>
          </p:nvGrpSpPr>
          <p:grpSpPr>
            <a:xfrm>
              <a:off x="8732734" y="5561377"/>
              <a:ext cx="683116" cy="378456"/>
              <a:chOff x="7493876" y="2774731"/>
              <a:chExt cx="1481958" cy="894622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5A0E6F2-8AD9-5847-90F6-12F5E95F1C9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7800ADA0-36D7-E940-BB30-A44A45F54B3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A1CEA278-2A39-9746-A3B3-A0F10FB3D2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A1E407CB-FDAF-3D41-BC08-E33C3A16D4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CD667D61-BB41-4949-A194-D16F30EEA3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E02AF8DD-68B8-714E-9F81-79617E45DC9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D99965FE-6A62-E04D-9D49-C4CE4D1113D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2E97C674-51AB-CE41-A9F6-245F539FC0FB}"/>
                </a:ext>
              </a:extLst>
            </p:cNvPr>
            <p:cNvCxnSpPr>
              <a:cxnSpLocks/>
            </p:cNvCxnSpPr>
            <p:nvPr/>
          </p:nvCxnSpPr>
          <p:spPr>
            <a:xfrm>
              <a:off x="10652863" y="4065510"/>
              <a:ext cx="16570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00EFD23D-98F3-2B43-B402-42B09587B592}"/>
                </a:ext>
              </a:extLst>
            </p:cNvPr>
            <p:cNvCxnSpPr/>
            <p:nvPr/>
          </p:nvCxnSpPr>
          <p:spPr>
            <a:xfrm>
              <a:off x="9251576" y="5941812"/>
              <a:ext cx="237507" cy="23750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7C977A1-299C-6C44-BDE8-3C09AD01A8B6}"/>
                </a:ext>
              </a:extLst>
            </p:cNvPr>
            <p:cNvGrpSpPr/>
            <p:nvPr/>
          </p:nvGrpSpPr>
          <p:grpSpPr>
            <a:xfrm>
              <a:off x="7082865" y="5130332"/>
              <a:ext cx="1784742" cy="783771"/>
              <a:chOff x="3623562" y="5108298"/>
              <a:chExt cx="1784742" cy="783771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E51A05DD-65D7-B34D-AD8D-CF776AFB1AE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Oval 306">
                <a:extLst>
                  <a:ext uri="{FF2B5EF4-FFF2-40B4-BE49-F238E27FC236}">
                    <a16:creationId xmlns:a16="http://schemas.microsoft.com/office/drawing/2014/main" id="{2C11C1D0-E304-A744-9474-8F08FA8B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15" name="Text Box 302">
                <a:extLst>
                  <a:ext uri="{FF2B5EF4-FFF2-40B4-BE49-F238E27FC236}">
                    <a16:creationId xmlns:a16="http://schemas.microsoft.com/office/drawing/2014/main" id="{033CC2D1-C904-714D-AEB8-39E70A54DA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DEEA68B4-187F-5545-8F45-C59AF396F92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117" name="Can 116">
                  <a:extLst>
                    <a:ext uri="{FF2B5EF4-FFF2-40B4-BE49-F238E27FC236}">
                      <a16:creationId xmlns:a16="http://schemas.microsoft.com/office/drawing/2014/main" id="{16B1EAAC-4363-604F-8A20-51D1F8EE226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18" name="Text Box 305">
                  <a:extLst>
                    <a:ext uri="{FF2B5EF4-FFF2-40B4-BE49-F238E27FC236}">
                      <a16:creationId xmlns:a16="http://schemas.microsoft.com/office/drawing/2014/main" id="{4972F5B9-5A2C-5842-AAB9-4F1920AFC6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A47275B4-99B3-614B-8CC9-BD9585428ABB}"/>
                </a:ext>
              </a:extLst>
            </p:cNvPr>
            <p:cNvGrpSpPr/>
            <p:nvPr/>
          </p:nvGrpSpPr>
          <p:grpSpPr>
            <a:xfrm>
              <a:off x="9109072" y="4201055"/>
              <a:ext cx="736270" cy="422596"/>
              <a:chOff x="3668110" y="2448910"/>
              <a:chExt cx="3794234" cy="2165130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A6BDFBD9-E0E0-BD46-8D20-2F1694AD620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ED73D33-D6DD-AC48-AF11-D42CBAC27A3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614BCF10-D37E-C946-B9A1-12C9ADFB668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AD2102FD-9EB8-4C46-BFE8-37886A16630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8642742E-844C-4A4A-9191-5FB04A20FB55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AEF299AB-9AA9-E447-82E4-3B866D364780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3B9B17CF-7342-604C-ADED-F6698296837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C80E60E-8BE9-2246-B9F0-26A363070E80}"/>
                </a:ext>
              </a:extLst>
            </p:cNvPr>
            <p:cNvSpPr/>
            <p:nvPr/>
          </p:nvSpPr>
          <p:spPr>
            <a:xfrm flipH="1">
              <a:off x="6990267" y="2857446"/>
              <a:ext cx="1644149" cy="664161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3869" h="664161">
                  <a:moveTo>
                    <a:pt x="81411" y="228350"/>
                  </a:moveTo>
                  <a:cubicBezTo>
                    <a:pt x="307042" y="145223"/>
                    <a:pt x="255473" y="210465"/>
                    <a:pt x="419294" y="0"/>
                  </a:cubicBezTo>
                  <a:cubicBezTo>
                    <a:pt x="706258" y="244471"/>
                    <a:pt x="774088" y="202501"/>
                    <a:pt x="1503869" y="105448"/>
                  </a:cubicBezTo>
                  <a:cubicBezTo>
                    <a:pt x="712253" y="306662"/>
                    <a:pt x="601683" y="418737"/>
                    <a:pt x="0" y="664161"/>
                  </a:cubicBezTo>
                  <a:lnTo>
                    <a:pt x="81411" y="22835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280">
              <a:extLst>
                <a:ext uri="{FF2B5EF4-FFF2-40B4-BE49-F238E27FC236}">
                  <a16:creationId xmlns:a16="http://schemas.microsoft.com/office/drawing/2014/main" id="{B58377D7-0FB3-AB44-9585-DACE157EB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8086" y="2335576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2" name="Text Box 276">
              <a:extLst>
                <a:ext uri="{FF2B5EF4-FFF2-40B4-BE49-F238E27FC236}">
                  <a16:creationId xmlns:a16="http://schemas.microsoft.com/office/drawing/2014/main" id="{17AFC3D1-04B4-5A45-BCAA-B0426DBE5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0120" y="2378207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07EC245-2D2E-524A-9338-F2014B4A33AC}"/>
                </a:ext>
              </a:extLst>
            </p:cNvPr>
            <p:cNvGrpSpPr/>
            <p:nvPr/>
          </p:nvGrpSpPr>
          <p:grpSpPr>
            <a:xfrm>
              <a:off x="7972177" y="2226911"/>
              <a:ext cx="897159" cy="395103"/>
              <a:chOff x="7338951" y="1864426"/>
              <a:chExt cx="427511" cy="344384"/>
            </a:xfrm>
          </p:grpSpPr>
          <p:sp>
            <p:nvSpPr>
              <p:cNvPr id="144" name="Can 143">
                <a:extLst>
                  <a:ext uri="{FF2B5EF4-FFF2-40B4-BE49-F238E27FC236}">
                    <a16:creationId xmlns:a16="http://schemas.microsoft.com/office/drawing/2014/main" id="{07CA7064-144E-5D42-9D43-1ED456269C8E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xt Box 305">
                <a:extLst>
                  <a:ext uri="{FF2B5EF4-FFF2-40B4-BE49-F238E27FC236}">
                    <a16:creationId xmlns:a16="http://schemas.microsoft.com/office/drawing/2014/main" id="{981B5001-7D42-9B44-9184-C6BEB0072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1CDC5FDE-1AE2-D342-9D4E-42E29839C2E3}"/>
                </a:ext>
              </a:extLst>
            </p:cNvPr>
            <p:cNvGrpSpPr/>
            <p:nvPr/>
          </p:nvGrpSpPr>
          <p:grpSpPr>
            <a:xfrm>
              <a:off x="9957872" y="3853309"/>
              <a:ext cx="683116" cy="378456"/>
              <a:chOff x="7493876" y="2774731"/>
              <a:chExt cx="1481958" cy="894622"/>
            </a:xfrm>
          </p:grpSpPr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9AABD5FD-2DEC-234A-9B0E-69F2A778EBD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AA4F8807-A5FE-8B4D-A49A-5411C381A7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838750EE-25BC-FD4E-B140-2B2701A1E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941A678F-8CF8-3841-9F75-8297E8F9E4F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2AC9F9DD-DD98-C245-8971-E956DBC8AA6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1CB7DE4C-6976-9644-BF51-FD206A511E2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565AFC9-E5E0-854F-8DD9-D262364E36B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" name="Group 44">
              <a:extLst>
                <a:ext uri="{FF2B5EF4-FFF2-40B4-BE49-F238E27FC236}">
                  <a16:creationId xmlns:a16="http://schemas.microsoft.com/office/drawing/2014/main" id="{26D6B096-8AA0-9248-8655-651856DDF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38940" y="2593196"/>
              <a:ext cx="903288" cy="727075"/>
              <a:chOff x="-44" y="1473"/>
              <a:chExt cx="981" cy="1105"/>
            </a:xfrm>
          </p:grpSpPr>
          <p:pic>
            <p:nvPicPr>
              <p:cNvPr id="155" name="Picture 45" descr="desktop_computer_stylized_medium">
                <a:extLst>
                  <a:ext uri="{FF2B5EF4-FFF2-40B4-BE49-F238E27FC236}">
                    <a16:creationId xmlns:a16="http://schemas.microsoft.com/office/drawing/2014/main" id="{E42917D3-51DE-CC44-B777-801DB82C3A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B811A35D-B1E6-1D4E-96D6-512772E789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296 w 356"/>
                  <a:gd name="T3" fmla="*/ 69 h 368"/>
                  <a:gd name="T4" fmla="*/ 1537 w 356"/>
                  <a:gd name="T5" fmla="*/ 1447 h 368"/>
                  <a:gd name="T6" fmla="*/ 339 w 356"/>
                  <a:gd name="T7" fmla="*/ 181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9" name="Group 906">
              <a:extLst>
                <a:ext uri="{FF2B5EF4-FFF2-40B4-BE49-F238E27FC236}">
                  <a16:creationId xmlns:a16="http://schemas.microsoft.com/office/drawing/2014/main" id="{BCCC75C2-A082-3E4D-9311-1CF4F48A0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50931" y="2782976"/>
              <a:ext cx="469569" cy="865434"/>
              <a:chOff x="4140" y="429"/>
              <a:chExt cx="1425" cy="2396"/>
            </a:xfrm>
          </p:grpSpPr>
          <p:sp>
            <p:nvSpPr>
              <p:cNvPr id="20" name="Freeform 907">
                <a:extLst>
                  <a:ext uri="{FF2B5EF4-FFF2-40B4-BE49-F238E27FC236}">
                    <a16:creationId xmlns:a16="http://schemas.microsoft.com/office/drawing/2014/main" id="{04BB147E-840C-DE46-9146-79261E98E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Rectangle 908">
                <a:extLst>
                  <a:ext uri="{FF2B5EF4-FFF2-40B4-BE49-F238E27FC236}">
                    <a16:creationId xmlns:a16="http://schemas.microsoft.com/office/drawing/2014/main" id="{74A6372E-9918-184E-8CF6-F4EC47329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2" name="Freeform 909">
                <a:extLst>
                  <a:ext uri="{FF2B5EF4-FFF2-40B4-BE49-F238E27FC236}">
                    <a16:creationId xmlns:a16="http://schemas.microsoft.com/office/drawing/2014/main" id="{9C9F01CD-3B40-3F49-8A91-CCC809C44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" name="Freeform 910">
                <a:extLst>
                  <a:ext uri="{FF2B5EF4-FFF2-40B4-BE49-F238E27FC236}">
                    <a16:creationId xmlns:a16="http://schemas.microsoft.com/office/drawing/2014/main" id="{9BD2822F-415E-8D4A-9607-FEB8BEEED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911">
                <a:extLst>
                  <a:ext uri="{FF2B5EF4-FFF2-40B4-BE49-F238E27FC236}">
                    <a16:creationId xmlns:a16="http://schemas.microsoft.com/office/drawing/2014/main" id="{C7399E77-78C7-C24F-95F8-F18F52743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5" name="Group 912">
                <a:extLst>
                  <a:ext uri="{FF2B5EF4-FFF2-40B4-BE49-F238E27FC236}">
                    <a16:creationId xmlns:a16="http://schemas.microsoft.com/office/drawing/2014/main" id="{D2DCD716-A28D-D640-9D1E-99DF14AA2C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0" name="AutoShape 913">
                  <a:extLst>
                    <a:ext uri="{FF2B5EF4-FFF2-40B4-BE49-F238E27FC236}">
                      <a16:creationId xmlns:a16="http://schemas.microsoft.com/office/drawing/2014/main" id="{EF207317-C1AD-2E40-B4E4-A1D6255B1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1" name="AutoShape 914">
                  <a:extLst>
                    <a:ext uri="{FF2B5EF4-FFF2-40B4-BE49-F238E27FC236}">
                      <a16:creationId xmlns:a16="http://schemas.microsoft.com/office/drawing/2014/main" id="{16CE442E-E20A-334C-A403-BC64BF99A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6" name="Rectangle 915">
                <a:extLst>
                  <a:ext uri="{FF2B5EF4-FFF2-40B4-BE49-F238E27FC236}">
                    <a16:creationId xmlns:a16="http://schemas.microsoft.com/office/drawing/2014/main" id="{28FA3441-BC8E-2842-A407-0210A8F0B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7" name="Group 916">
                <a:extLst>
                  <a:ext uri="{FF2B5EF4-FFF2-40B4-BE49-F238E27FC236}">
                    <a16:creationId xmlns:a16="http://schemas.microsoft.com/office/drawing/2014/main" id="{110699F4-051B-1D4D-9149-18E647044B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" name="AutoShape 917">
                  <a:extLst>
                    <a:ext uri="{FF2B5EF4-FFF2-40B4-BE49-F238E27FC236}">
                      <a16:creationId xmlns:a16="http://schemas.microsoft.com/office/drawing/2014/main" id="{1CC13F05-0DA9-5148-AF28-10B10243D7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9" name="AutoShape 918">
                  <a:extLst>
                    <a:ext uri="{FF2B5EF4-FFF2-40B4-BE49-F238E27FC236}">
                      <a16:creationId xmlns:a16="http://schemas.microsoft.com/office/drawing/2014/main" id="{1628A625-4279-E24A-BA70-86B665ABC4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8" name="Rectangle 919">
                <a:extLst>
                  <a:ext uri="{FF2B5EF4-FFF2-40B4-BE49-F238E27FC236}">
                    <a16:creationId xmlns:a16="http://schemas.microsoft.com/office/drawing/2014/main" id="{6542E8F3-01BD-154D-9277-BC1C94320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9" name="Rectangle 920">
                <a:extLst>
                  <a:ext uri="{FF2B5EF4-FFF2-40B4-BE49-F238E27FC236}">
                    <a16:creationId xmlns:a16="http://schemas.microsoft.com/office/drawing/2014/main" id="{CE8C5428-4D14-D043-8D86-0B0EDD6CD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0" name="Group 921">
                <a:extLst>
                  <a:ext uri="{FF2B5EF4-FFF2-40B4-BE49-F238E27FC236}">
                    <a16:creationId xmlns:a16="http://schemas.microsoft.com/office/drawing/2014/main" id="{BEC9288B-B387-F342-B135-640E94C6B8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" name="AutoShape 922">
                  <a:extLst>
                    <a:ext uri="{FF2B5EF4-FFF2-40B4-BE49-F238E27FC236}">
                      <a16:creationId xmlns:a16="http://schemas.microsoft.com/office/drawing/2014/main" id="{1CFF9524-938B-2C4C-A921-0A00DBF9AA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7" name="AutoShape 923">
                  <a:extLst>
                    <a:ext uri="{FF2B5EF4-FFF2-40B4-BE49-F238E27FC236}">
                      <a16:creationId xmlns:a16="http://schemas.microsoft.com/office/drawing/2014/main" id="{FA2AACFC-5386-2F43-986B-CACE4CD60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1" name="Freeform 924">
                <a:extLst>
                  <a:ext uri="{FF2B5EF4-FFF2-40B4-BE49-F238E27FC236}">
                    <a16:creationId xmlns:a16="http://schemas.microsoft.com/office/drawing/2014/main" id="{B34F65FC-5DD9-1844-8679-1D90B0BB7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32" name="Group 925">
                <a:extLst>
                  <a:ext uri="{FF2B5EF4-FFF2-40B4-BE49-F238E27FC236}">
                    <a16:creationId xmlns:a16="http://schemas.microsoft.com/office/drawing/2014/main" id="{BD9D600E-A9D1-5744-BDBA-379F39379B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" name="AutoShape 926">
                  <a:extLst>
                    <a:ext uri="{FF2B5EF4-FFF2-40B4-BE49-F238E27FC236}">
                      <a16:creationId xmlns:a16="http://schemas.microsoft.com/office/drawing/2014/main" id="{44F26692-4F64-1746-B6E1-067E00649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5" name="AutoShape 927">
                  <a:extLst>
                    <a:ext uri="{FF2B5EF4-FFF2-40B4-BE49-F238E27FC236}">
                      <a16:creationId xmlns:a16="http://schemas.microsoft.com/office/drawing/2014/main" id="{FB1CA480-91FF-B945-A76E-7B5FCE31C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3" name="Rectangle 928">
                <a:extLst>
                  <a:ext uri="{FF2B5EF4-FFF2-40B4-BE49-F238E27FC236}">
                    <a16:creationId xmlns:a16="http://schemas.microsoft.com/office/drawing/2014/main" id="{5A3A9276-C345-464B-8351-32242D3C3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" name="Freeform 929">
                <a:extLst>
                  <a:ext uri="{FF2B5EF4-FFF2-40B4-BE49-F238E27FC236}">
                    <a16:creationId xmlns:a16="http://schemas.microsoft.com/office/drawing/2014/main" id="{9BCB6E33-58EC-ED41-8D8D-BCA1695B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Freeform 930">
                <a:extLst>
                  <a:ext uri="{FF2B5EF4-FFF2-40B4-BE49-F238E27FC236}">
                    <a16:creationId xmlns:a16="http://schemas.microsoft.com/office/drawing/2014/main" id="{0C100D49-AAF6-CA47-A90C-76E6325A7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Oval 931">
                <a:extLst>
                  <a:ext uri="{FF2B5EF4-FFF2-40B4-BE49-F238E27FC236}">
                    <a16:creationId xmlns:a16="http://schemas.microsoft.com/office/drawing/2014/main" id="{B2BB61D8-C877-0249-BFD6-ED66C968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" name="Freeform 932">
                <a:extLst>
                  <a:ext uri="{FF2B5EF4-FFF2-40B4-BE49-F238E27FC236}">
                    <a16:creationId xmlns:a16="http://schemas.microsoft.com/office/drawing/2014/main" id="{D176C451-0F25-964A-B592-6A7E06B0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933">
                <a:extLst>
                  <a:ext uri="{FF2B5EF4-FFF2-40B4-BE49-F238E27FC236}">
                    <a16:creationId xmlns:a16="http://schemas.microsoft.com/office/drawing/2014/main" id="{6735CA28-8EA2-8948-8D2A-3552A4451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" name="AutoShape 934">
                <a:extLst>
                  <a:ext uri="{FF2B5EF4-FFF2-40B4-BE49-F238E27FC236}">
                    <a16:creationId xmlns:a16="http://schemas.microsoft.com/office/drawing/2014/main" id="{80FF7387-0440-6E4B-9CC7-4E494D958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0" name="Oval 935">
                <a:extLst>
                  <a:ext uri="{FF2B5EF4-FFF2-40B4-BE49-F238E27FC236}">
                    <a16:creationId xmlns:a16="http://schemas.microsoft.com/office/drawing/2014/main" id="{3CDCC8EF-D2ED-5D4D-B0E8-48CDACC2B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1" name="Oval 936">
                <a:extLst>
                  <a:ext uri="{FF2B5EF4-FFF2-40B4-BE49-F238E27FC236}">
                    <a16:creationId xmlns:a16="http://schemas.microsoft.com/office/drawing/2014/main" id="{4AE67529-6877-CD43-9077-676EEEB68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2" name="Oval 937">
                <a:extLst>
                  <a:ext uri="{FF2B5EF4-FFF2-40B4-BE49-F238E27FC236}">
                    <a16:creationId xmlns:a16="http://schemas.microsoft.com/office/drawing/2014/main" id="{0171C3BC-99B4-9348-935E-D1B462D1A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Rectangle 938">
                <a:extLst>
                  <a:ext uri="{FF2B5EF4-FFF2-40B4-BE49-F238E27FC236}">
                    <a16:creationId xmlns:a16="http://schemas.microsoft.com/office/drawing/2014/main" id="{23C8DD6D-73DE-AB44-8285-3B208D657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792DD89-5BC8-8A4D-91E3-FA73E28C5182}"/>
              </a:ext>
            </a:extLst>
          </p:cNvPr>
          <p:cNvGrpSpPr/>
          <p:nvPr/>
        </p:nvGrpSpPr>
        <p:grpSpPr>
          <a:xfrm>
            <a:off x="1075288" y="2941500"/>
            <a:ext cx="1106491" cy="2052752"/>
            <a:chOff x="1075288" y="2941500"/>
            <a:chExt cx="1106491" cy="2052752"/>
          </a:xfrm>
        </p:grpSpPr>
        <p:sp>
          <p:nvSpPr>
            <p:cNvPr id="177" name="Freeform 75">
              <a:extLst>
                <a:ext uri="{FF2B5EF4-FFF2-40B4-BE49-F238E27FC236}">
                  <a16:creationId xmlns:a16="http://schemas.microsoft.com/office/drawing/2014/main" id="{4B5E0ED2-DE39-2847-9900-F97BBFD83B1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99310" y="2941500"/>
              <a:ext cx="45719" cy="2052752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grpSp>
          <p:nvGrpSpPr>
            <p:cNvPr id="178" name="Group 148">
              <a:extLst>
                <a:ext uri="{FF2B5EF4-FFF2-40B4-BE49-F238E27FC236}">
                  <a16:creationId xmlns:a16="http://schemas.microsoft.com/office/drawing/2014/main" id="{628023D0-54E7-B645-B3F8-268FF4B25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75288" y="3208525"/>
              <a:ext cx="1106491" cy="369888"/>
              <a:chOff x="3754" y="460"/>
              <a:chExt cx="697" cy="233"/>
            </a:xfrm>
          </p:grpSpPr>
          <p:sp>
            <p:nvSpPr>
              <p:cNvPr id="179" name="Rectangle 87">
                <a:extLst>
                  <a:ext uri="{FF2B5EF4-FFF2-40B4-BE49-F238E27FC236}">
                    <a16:creationId xmlns:a16="http://schemas.microsoft.com/office/drawing/2014/main" id="{74BC3EE0-0D11-6044-9DE1-512202A85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472"/>
                <a:ext cx="675" cy="21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180" name="Text Box 86">
                <a:extLst>
                  <a:ext uri="{FF2B5EF4-FFF2-40B4-BE49-F238E27FC236}">
                    <a16:creationId xmlns:a16="http://schemas.microsoft.com/office/drawing/2014/main" id="{A2576985-4759-CD4C-AA65-7479E20FC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71" y="460"/>
                <a:ext cx="68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US" dirty="0">
                    <a:solidFill>
                      <a:srgbClr val="C00000"/>
                    </a:solidFill>
                    <a:latin typeface="Arial"/>
                    <a:cs typeface="Arial"/>
                  </a:rPr>
                  <a:t>request</a:t>
                </a:r>
              </a:p>
            </p:txBody>
          </p:sp>
        </p:grp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8F2AC33D-7F33-F24D-B943-82E641841473}"/>
              </a:ext>
            </a:extLst>
          </p:cNvPr>
          <p:cNvGrpSpPr>
            <a:grpSpLocks/>
          </p:cNvGrpSpPr>
          <p:nvPr/>
        </p:nvGrpSpPr>
        <p:grpSpPr bwMode="auto">
          <a:xfrm>
            <a:off x="2110287" y="2903775"/>
            <a:ext cx="1181009" cy="2046515"/>
            <a:chOff x="9419685" y="773929"/>
            <a:chExt cx="1181009" cy="2046515"/>
          </a:xfrm>
        </p:grpSpPr>
        <p:sp>
          <p:nvSpPr>
            <p:cNvPr id="182" name="Freeform 89">
              <a:extLst>
                <a:ext uri="{FF2B5EF4-FFF2-40B4-BE49-F238E27FC236}">
                  <a16:creationId xmlns:a16="http://schemas.microsoft.com/office/drawing/2014/main" id="{72D75643-3463-7A48-BA88-556BF36D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3" name="Rectangle 91">
              <a:extLst>
                <a:ext uri="{FF2B5EF4-FFF2-40B4-BE49-F238E27FC236}">
                  <a16:creationId xmlns:a16="http://schemas.microsoft.com/office/drawing/2014/main" id="{67511D9D-6B5F-104F-ADD8-9F0B5F8A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0582" y="2111739"/>
              <a:ext cx="1041606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4" name="Text Box 92">
              <a:extLst>
                <a:ext uri="{FF2B5EF4-FFF2-40B4-BE49-F238E27FC236}">
                  <a16:creationId xmlns:a16="http://schemas.microsoft.com/office/drawing/2014/main" id="{61B2E893-2A67-9343-AC5C-C0D5D199B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9685" y="2108274"/>
              <a:ext cx="1181009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response</a:t>
              </a: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3A5563D1-2C1C-9A46-9091-F0BD9B86662C}"/>
              </a:ext>
            </a:extLst>
          </p:cNvPr>
          <p:cNvGrpSpPr>
            <a:grpSpLocks/>
          </p:cNvGrpSpPr>
          <p:nvPr/>
        </p:nvGrpSpPr>
        <p:grpSpPr bwMode="auto">
          <a:xfrm>
            <a:off x="6479874" y="2985066"/>
            <a:ext cx="1651834" cy="2046515"/>
            <a:chOff x="8948861" y="773929"/>
            <a:chExt cx="1651834" cy="2046515"/>
          </a:xfrm>
        </p:grpSpPr>
        <p:sp>
          <p:nvSpPr>
            <p:cNvPr id="303" name="Freeform 89">
              <a:extLst>
                <a:ext uri="{FF2B5EF4-FFF2-40B4-BE49-F238E27FC236}">
                  <a16:creationId xmlns:a16="http://schemas.microsoft.com/office/drawing/2014/main" id="{A5CEC1D9-E060-3347-85B9-D307E8029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4" name="Rectangle 91">
              <a:extLst>
                <a:ext uri="{FF2B5EF4-FFF2-40B4-BE49-F238E27FC236}">
                  <a16:creationId xmlns:a16="http://schemas.microsoft.com/office/drawing/2014/main" id="{6690CAF8-B3A5-DB4B-8558-8B056473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5511" y="2111739"/>
              <a:ext cx="1546677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5" name="Text Box 92">
              <a:extLst>
                <a:ext uri="{FF2B5EF4-FFF2-40B4-BE49-F238E27FC236}">
                  <a16:creationId xmlns:a16="http://schemas.microsoft.com/office/drawing/2014/main" id="{BDC63414-3555-9E4F-8FC2-A56FBF174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8861" y="2108274"/>
              <a:ext cx="165183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trap message</a:t>
              </a:r>
            </a:p>
          </p:txBody>
        </p:sp>
      </p:grpSp>
      <p:sp>
        <p:nvSpPr>
          <p:cNvPr id="306" name="Rectangle 3">
            <a:extLst>
              <a:ext uri="{FF2B5EF4-FFF2-40B4-BE49-F238E27FC236}">
                <a16:creationId xmlns:a16="http://schemas.microsoft.com/office/drawing/2014/main" id="{6FA4E408-445A-AB44-9743-B8A41C4DADC7}"/>
              </a:ext>
            </a:extLst>
          </p:cNvPr>
          <p:cNvSpPr txBox="1">
            <a:spLocks noChangeArrowheads="1"/>
          </p:cNvSpPr>
          <p:nvPr/>
        </p:nvSpPr>
        <p:spPr>
          <a:xfrm>
            <a:off x="798263" y="1390980"/>
            <a:ext cx="7772400" cy="6032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Two ways to convey MIB info, commands:</a:t>
            </a:r>
            <a:endParaRPr lang="en-US" sz="3200" dirty="0"/>
          </a:p>
        </p:txBody>
      </p:sp>
      <p:sp>
        <p:nvSpPr>
          <p:cNvPr id="307" name="Text Box 149">
            <a:extLst>
              <a:ext uri="{FF2B5EF4-FFF2-40B4-BE49-F238E27FC236}">
                <a16:creationId xmlns:a16="http://schemas.microsoft.com/office/drawing/2014/main" id="{93A1CC40-D384-1E41-81A1-A8B1BD5DB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216" y="6150032"/>
            <a:ext cx="26098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Arial"/>
                <a:cs typeface="Arial"/>
              </a:rPr>
              <a:t>request/response mode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15C341D-941E-8D4D-86A6-FB85A854B6C4}"/>
              </a:ext>
            </a:extLst>
          </p:cNvPr>
          <p:cNvGrpSpPr/>
          <p:nvPr/>
        </p:nvGrpSpPr>
        <p:grpSpPr>
          <a:xfrm>
            <a:off x="6729466" y="2010860"/>
            <a:ext cx="4230478" cy="4504240"/>
            <a:chOff x="6729466" y="2010860"/>
            <a:chExt cx="4230478" cy="4504240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FFC10213-0DF8-0D43-A77A-890EC4EC2EF2}"/>
                </a:ext>
              </a:extLst>
            </p:cNvPr>
            <p:cNvGrpSpPr/>
            <p:nvPr/>
          </p:nvGrpSpPr>
          <p:grpSpPr>
            <a:xfrm>
              <a:off x="6729466" y="2010860"/>
              <a:ext cx="4230478" cy="4057421"/>
              <a:chOff x="6588086" y="2144903"/>
              <a:chExt cx="4230478" cy="4057421"/>
            </a:xfrm>
          </p:grpSpPr>
          <p:sp>
            <p:nvSpPr>
              <p:cNvPr id="187" name="Freeform 2">
                <a:extLst>
                  <a:ext uri="{FF2B5EF4-FFF2-40B4-BE49-F238E27FC236}">
                    <a16:creationId xmlns:a16="http://schemas.microsoft.com/office/drawing/2014/main" id="{6F7457B1-3BAC-FF45-AB07-ADCF4C600DF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383367">
                <a:off x="7427686" y="2947494"/>
                <a:ext cx="4057421" cy="2452239"/>
              </a:xfrm>
              <a:custGeom>
                <a:avLst/>
                <a:gdLst>
                  <a:gd name="T0" fmla="*/ 6 w 1794"/>
                  <a:gd name="T1" fmla="*/ 483 h 933"/>
                  <a:gd name="T2" fmla="*/ 108 w 1794"/>
                  <a:gd name="T3" fmla="*/ 125 h 933"/>
                  <a:gd name="T4" fmla="*/ 559 w 1794"/>
                  <a:gd name="T5" fmla="*/ 100 h 933"/>
                  <a:gd name="T6" fmla="*/ 1128 w 1794"/>
                  <a:gd name="T7" fmla="*/ 29 h 933"/>
                  <a:gd name="T8" fmla="*/ 1716 w 1794"/>
                  <a:gd name="T9" fmla="*/ 275 h 933"/>
                  <a:gd name="T10" fmla="*/ 1596 w 1794"/>
                  <a:gd name="T11" fmla="*/ 827 h 933"/>
                  <a:gd name="T12" fmla="*/ 1380 w 1794"/>
                  <a:gd name="T13" fmla="*/ 911 h 933"/>
                  <a:gd name="T14" fmla="*/ 840 w 1794"/>
                  <a:gd name="T15" fmla="*/ 929 h 933"/>
                  <a:gd name="T16" fmla="*/ 414 w 1794"/>
                  <a:gd name="T17" fmla="*/ 911 h 933"/>
                  <a:gd name="T18" fmla="*/ 143 w 1794"/>
                  <a:gd name="T19" fmla="*/ 832 h 933"/>
                  <a:gd name="T20" fmla="*/ 6 w 1794"/>
                  <a:gd name="T21" fmla="*/ 483 h 9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94"/>
                  <a:gd name="T34" fmla="*/ 0 h 933"/>
                  <a:gd name="T35" fmla="*/ 1794 w 1794"/>
                  <a:gd name="T36" fmla="*/ 933 h 93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94" h="933">
                    <a:moveTo>
                      <a:pt x="6" y="483"/>
                    </a:moveTo>
                    <a:cubicBezTo>
                      <a:pt x="0" y="365"/>
                      <a:pt x="16" y="189"/>
                      <a:pt x="108" y="125"/>
                    </a:cubicBezTo>
                    <a:cubicBezTo>
                      <a:pt x="200" y="61"/>
                      <a:pt x="389" y="116"/>
                      <a:pt x="559" y="100"/>
                    </a:cubicBezTo>
                    <a:cubicBezTo>
                      <a:pt x="729" y="84"/>
                      <a:pt x="935" y="0"/>
                      <a:pt x="1128" y="29"/>
                    </a:cubicBezTo>
                    <a:cubicBezTo>
                      <a:pt x="1321" y="58"/>
                      <a:pt x="1638" y="142"/>
                      <a:pt x="1716" y="275"/>
                    </a:cubicBezTo>
                    <a:cubicBezTo>
                      <a:pt x="1794" y="408"/>
                      <a:pt x="1652" y="721"/>
                      <a:pt x="1596" y="827"/>
                    </a:cubicBezTo>
                    <a:cubicBezTo>
                      <a:pt x="1540" y="933"/>
                      <a:pt x="1506" y="894"/>
                      <a:pt x="1380" y="911"/>
                    </a:cubicBezTo>
                    <a:cubicBezTo>
                      <a:pt x="1254" y="928"/>
                      <a:pt x="1001" y="929"/>
                      <a:pt x="840" y="929"/>
                    </a:cubicBezTo>
                    <a:cubicBezTo>
                      <a:pt x="679" y="929"/>
                      <a:pt x="530" y="927"/>
                      <a:pt x="414" y="911"/>
                    </a:cubicBezTo>
                    <a:cubicBezTo>
                      <a:pt x="298" y="895"/>
                      <a:pt x="211" y="903"/>
                      <a:pt x="143" y="832"/>
                    </a:cubicBezTo>
                    <a:cubicBezTo>
                      <a:pt x="75" y="761"/>
                      <a:pt x="4" y="624"/>
                      <a:pt x="6" y="483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88" name="Line 252">
                <a:extLst>
                  <a:ext uri="{FF2B5EF4-FFF2-40B4-BE49-F238E27FC236}">
                    <a16:creationId xmlns:a16="http://schemas.microsoft.com/office/drawing/2014/main" id="{52A2AB24-CDDB-3340-9EBC-DA0438FB2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96090" y="3180571"/>
                <a:ext cx="338138" cy="10429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Line 254">
                <a:extLst>
                  <a:ext uri="{FF2B5EF4-FFF2-40B4-BE49-F238E27FC236}">
                    <a16:creationId xmlns:a16="http://schemas.microsoft.com/office/drawing/2014/main" id="{94339F3D-C5EE-BE41-B39D-22ABE6503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726589" y="4134658"/>
                <a:ext cx="290202" cy="25148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0" name="Line 272">
                <a:extLst>
                  <a:ext uri="{FF2B5EF4-FFF2-40B4-BE49-F238E27FC236}">
                    <a16:creationId xmlns:a16="http://schemas.microsoft.com/office/drawing/2014/main" id="{8E483EDB-27ED-F949-AC09-1E6E5BDA1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29453" y="4625196"/>
                <a:ext cx="373062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Line 272">
                <a:extLst>
                  <a:ext uri="{FF2B5EF4-FFF2-40B4-BE49-F238E27FC236}">
                    <a16:creationId xmlns:a16="http://schemas.microsoft.com/office/drawing/2014/main" id="{BD9C7230-4895-B240-9194-C17C3A19C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415" y="3675871"/>
                <a:ext cx="371475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2" name="Line 272">
                <a:extLst>
                  <a:ext uri="{FF2B5EF4-FFF2-40B4-BE49-F238E27FC236}">
                    <a16:creationId xmlns:a16="http://schemas.microsoft.com/office/drawing/2014/main" id="{FD309143-CD76-F441-BFFE-5F45E5E20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35728" y="4614083"/>
                <a:ext cx="309562" cy="102393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3" name="Text Box 333">
                <a:extLst>
                  <a:ext uri="{FF2B5EF4-FFF2-40B4-BE49-F238E27FC236}">
                    <a16:creationId xmlns:a16="http://schemas.microsoft.com/office/drawing/2014/main" id="{730CAEC3-A9F6-4D44-9325-1BD8F3A1F0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42257" y="5831180"/>
                <a:ext cx="1497526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400" dirty="0">
                    <a:solidFill>
                      <a:srgbClr val="000000"/>
                    </a:solidFill>
                    <a:latin typeface="Arial"/>
                    <a:ea typeface="ＭＳ Ｐゴシック" charset="0"/>
                    <a:cs typeface="Arial"/>
                  </a:rPr>
                  <a:t>managed device</a:t>
                </a:r>
              </a:p>
            </p:txBody>
          </p:sp>
          <p:grpSp>
            <p:nvGrpSpPr>
              <p:cNvPr id="194" name="Group 906">
                <a:extLst>
                  <a:ext uri="{FF2B5EF4-FFF2-40B4-BE49-F238E27FC236}">
                    <a16:creationId xmlns:a16="http://schemas.microsoft.com/office/drawing/2014/main" id="{2803CA8B-8DCC-8944-A220-98074F5EF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973928" y="5172883"/>
                <a:ext cx="366712" cy="579438"/>
                <a:chOff x="4140" y="429"/>
                <a:chExt cx="1425" cy="2396"/>
              </a:xfrm>
            </p:grpSpPr>
            <p:sp>
              <p:nvSpPr>
                <p:cNvPr id="270" name="Freeform 907">
                  <a:extLst>
                    <a:ext uri="{FF2B5EF4-FFF2-40B4-BE49-F238E27FC236}">
                      <a16:creationId xmlns:a16="http://schemas.microsoft.com/office/drawing/2014/main" id="{BE9D940B-2A19-0C49-9DAA-D115CEA94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1" name="Rectangle 908">
                  <a:extLst>
                    <a:ext uri="{FF2B5EF4-FFF2-40B4-BE49-F238E27FC236}">
                      <a16:creationId xmlns:a16="http://schemas.microsoft.com/office/drawing/2014/main" id="{7AA723BB-C914-AA40-8061-5363E8AA1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2" name="Freeform 909">
                  <a:extLst>
                    <a:ext uri="{FF2B5EF4-FFF2-40B4-BE49-F238E27FC236}">
                      <a16:creationId xmlns:a16="http://schemas.microsoft.com/office/drawing/2014/main" id="{CB48ABC8-CCB3-0E41-AC38-B6FB9F074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3" name="Freeform 910">
                  <a:extLst>
                    <a:ext uri="{FF2B5EF4-FFF2-40B4-BE49-F238E27FC236}">
                      <a16:creationId xmlns:a16="http://schemas.microsoft.com/office/drawing/2014/main" id="{FAA62BB8-15B4-7C42-A252-8A01383D1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4" name="Rectangle 911">
                  <a:extLst>
                    <a:ext uri="{FF2B5EF4-FFF2-40B4-BE49-F238E27FC236}">
                      <a16:creationId xmlns:a16="http://schemas.microsoft.com/office/drawing/2014/main" id="{A961373B-EDFC-4E4B-8CFB-4E133B7B5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5" name="Group 912">
                  <a:extLst>
                    <a:ext uri="{FF2B5EF4-FFF2-40B4-BE49-F238E27FC236}">
                      <a16:creationId xmlns:a16="http://schemas.microsoft.com/office/drawing/2014/main" id="{066E1E93-C3B1-8D4C-BA43-DE898F50D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300" name="AutoShape 913">
                    <a:extLst>
                      <a:ext uri="{FF2B5EF4-FFF2-40B4-BE49-F238E27FC236}">
                        <a16:creationId xmlns:a16="http://schemas.microsoft.com/office/drawing/2014/main" id="{8A383D7D-E90A-FD45-99FB-C1602DF04F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301" name="AutoShape 914">
                    <a:extLst>
                      <a:ext uri="{FF2B5EF4-FFF2-40B4-BE49-F238E27FC236}">
                        <a16:creationId xmlns:a16="http://schemas.microsoft.com/office/drawing/2014/main" id="{79A589D3-C9BE-EA4C-8E71-F0C4FB6DC5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6" name="Rectangle 915">
                  <a:extLst>
                    <a:ext uri="{FF2B5EF4-FFF2-40B4-BE49-F238E27FC236}">
                      <a16:creationId xmlns:a16="http://schemas.microsoft.com/office/drawing/2014/main" id="{785F1FF7-26B5-734D-8778-DB6AA1C07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7" name="Group 916">
                  <a:extLst>
                    <a:ext uri="{FF2B5EF4-FFF2-40B4-BE49-F238E27FC236}">
                      <a16:creationId xmlns:a16="http://schemas.microsoft.com/office/drawing/2014/main" id="{03B11247-BEA0-3449-8CA8-E68F5230F7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98" name="AutoShape 917">
                    <a:extLst>
                      <a:ext uri="{FF2B5EF4-FFF2-40B4-BE49-F238E27FC236}">
                        <a16:creationId xmlns:a16="http://schemas.microsoft.com/office/drawing/2014/main" id="{20F082BF-3E20-C545-B17E-2B27260E3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9" name="AutoShape 918">
                    <a:extLst>
                      <a:ext uri="{FF2B5EF4-FFF2-40B4-BE49-F238E27FC236}">
                        <a16:creationId xmlns:a16="http://schemas.microsoft.com/office/drawing/2014/main" id="{E0945142-4795-CD4B-835E-00D0CA9AB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8" name="Rectangle 919">
                  <a:extLst>
                    <a:ext uri="{FF2B5EF4-FFF2-40B4-BE49-F238E27FC236}">
                      <a16:creationId xmlns:a16="http://schemas.microsoft.com/office/drawing/2014/main" id="{1B441006-E494-8242-AA0A-DAC698F0F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9" name="Rectangle 920">
                  <a:extLst>
                    <a:ext uri="{FF2B5EF4-FFF2-40B4-BE49-F238E27FC236}">
                      <a16:creationId xmlns:a16="http://schemas.microsoft.com/office/drawing/2014/main" id="{4F7B94AC-0709-7E42-BBC8-F7B3B56C8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80" name="Group 921">
                  <a:extLst>
                    <a:ext uri="{FF2B5EF4-FFF2-40B4-BE49-F238E27FC236}">
                      <a16:creationId xmlns:a16="http://schemas.microsoft.com/office/drawing/2014/main" id="{464F48D9-F9F4-E244-905E-7278A21B22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96" name="AutoShape 922">
                    <a:extLst>
                      <a:ext uri="{FF2B5EF4-FFF2-40B4-BE49-F238E27FC236}">
                        <a16:creationId xmlns:a16="http://schemas.microsoft.com/office/drawing/2014/main" id="{95D00213-8697-B24D-92BC-439D935BB7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7" name="AutoShape 923">
                    <a:extLst>
                      <a:ext uri="{FF2B5EF4-FFF2-40B4-BE49-F238E27FC236}">
                        <a16:creationId xmlns:a16="http://schemas.microsoft.com/office/drawing/2014/main" id="{5B1E10B7-BDC6-C445-A4E7-F5A8D1900A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1" name="Freeform 924">
                  <a:extLst>
                    <a:ext uri="{FF2B5EF4-FFF2-40B4-BE49-F238E27FC236}">
                      <a16:creationId xmlns:a16="http://schemas.microsoft.com/office/drawing/2014/main" id="{68042F32-FDE6-FA4C-8B60-F4185AC61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82" name="Group 925">
                  <a:extLst>
                    <a:ext uri="{FF2B5EF4-FFF2-40B4-BE49-F238E27FC236}">
                      <a16:creationId xmlns:a16="http://schemas.microsoft.com/office/drawing/2014/main" id="{058826ED-20BE-CB43-9BA2-40852EB74F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94" name="AutoShape 926">
                    <a:extLst>
                      <a:ext uri="{FF2B5EF4-FFF2-40B4-BE49-F238E27FC236}">
                        <a16:creationId xmlns:a16="http://schemas.microsoft.com/office/drawing/2014/main" id="{776F5CFF-FD48-4049-A6D1-7E6E8823A5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5" name="AutoShape 927">
                    <a:extLst>
                      <a:ext uri="{FF2B5EF4-FFF2-40B4-BE49-F238E27FC236}">
                        <a16:creationId xmlns:a16="http://schemas.microsoft.com/office/drawing/2014/main" id="{D1998973-3D2E-2143-B9F3-C3266803D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3" name="Rectangle 928">
                  <a:extLst>
                    <a:ext uri="{FF2B5EF4-FFF2-40B4-BE49-F238E27FC236}">
                      <a16:creationId xmlns:a16="http://schemas.microsoft.com/office/drawing/2014/main" id="{FEB52868-0E1E-384A-B73D-470E994BF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4" name="Freeform 929">
                  <a:extLst>
                    <a:ext uri="{FF2B5EF4-FFF2-40B4-BE49-F238E27FC236}">
                      <a16:creationId xmlns:a16="http://schemas.microsoft.com/office/drawing/2014/main" id="{FCD23244-85F5-144F-9AD1-E9E489410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5" name="Freeform 930">
                  <a:extLst>
                    <a:ext uri="{FF2B5EF4-FFF2-40B4-BE49-F238E27FC236}">
                      <a16:creationId xmlns:a16="http://schemas.microsoft.com/office/drawing/2014/main" id="{6F7F6FD3-6566-8D41-BEF7-22EDF7F58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6" name="Oval 931">
                  <a:extLst>
                    <a:ext uri="{FF2B5EF4-FFF2-40B4-BE49-F238E27FC236}">
                      <a16:creationId xmlns:a16="http://schemas.microsoft.com/office/drawing/2014/main" id="{1145E4D8-9564-B545-B1EA-77BE2B768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7" name="Freeform 932">
                  <a:extLst>
                    <a:ext uri="{FF2B5EF4-FFF2-40B4-BE49-F238E27FC236}">
                      <a16:creationId xmlns:a16="http://schemas.microsoft.com/office/drawing/2014/main" id="{0029AA3C-6DA1-A64B-B4C2-0740AF189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8" name="AutoShape 933">
                  <a:extLst>
                    <a:ext uri="{FF2B5EF4-FFF2-40B4-BE49-F238E27FC236}">
                      <a16:creationId xmlns:a16="http://schemas.microsoft.com/office/drawing/2014/main" id="{E5B45E40-856B-2647-A82E-19CACB8C7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9" name="AutoShape 934">
                  <a:extLst>
                    <a:ext uri="{FF2B5EF4-FFF2-40B4-BE49-F238E27FC236}">
                      <a16:creationId xmlns:a16="http://schemas.microsoft.com/office/drawing/2014/main" id="{51118500-7703-3042-BDEE-AB5C3F802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0" name="Oval 935">
                  <a:extLst>
                    <a:ext uri="{FF2B5EF4-FFF2-40B4-BE49-F238E27FC236}">
                      <a16:creationId xmlns:a16="http://schemas.microsoft.com/office/drawing/2014/main" id="{6C6F57D0-A129-F14E-9470-C841B004A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1" name="Oval 936">
                  <a:extLst>
                    <a:ext uri="{FF2B5EF4-FFF2-40B4-BE49-F238E27FC236}">
                      <a16:creationId xmlns:a16="http://schemas.microsoft.com/office/drawing/2014/main" id="{A407DF75-FBEA-9043-A7BA-CF566023D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2" name="Oval 937">
                  <a:extLst>
                    <a:ext uri="{FF2B5EF4-FFF2-40B4-BE49-F238E27FC236}">
                      <a16:creationId xmlns:a16="http://schemas.microsoft.com/office/drawing/2014/main" id="{4229442D-F403-1345-86DB-932438F98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3" name="Rectangle 938">
                  <a:extLst>
                    <a:ext uri="{FF2B5EF4-FFF2-40B4-BE49-F238E27FC236}">
                      <a16:creationId xmlns:a16="http://schemas.microsoft.com/office/drawing/2014/main" id="{9208DBBE-AA5D-DA45-AFF4-376449BC7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EE405A6B-E2C3-B944-BF7D-3DF19BEC09F8}"/>
                  </a:ext>
                </a:extLst>
              </p:cNvPr>
              <p:cNvGrpSpPr/>
              <p:nvPr/>
            </p:nvGrpSpPr>
            <p:grpSpPr>
              <a:xfrm>
                <a:off x="8732734" y="5561377"/>
                <a:ext cx="683116" cy="378456"/>
                <a:chOff x="7493876" y="2774731"/>
                <a:chExt cx="1481958" cy="894622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F0F3DFB6-9061-2E4A-84E2-8115ECE7E63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6355EB5D-3F74-1349-8218-847881F1175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65" name="Group 264">
                  <a:extLst>
                    <a:ext uri="{FF2B5EF4-FFF2-40B4-BE49-F238E27FC236}">
                      <a16:creationId xmlns:a16="http://schemas.microsoft.com/office/drawing/2014/main" id="{62069D1F-32BC-2A47-88CE-6192B777FE3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66" name="Freeform 265">
                    <a:extLst>
                      <a:ext uri="{FF2B5EF4-FFF2-40B4-BE49-F238E27FC236}">
                        <a16:creationId xmlns:a16="http://schemas.microsoft.com/office/drawing/2014/main" id="{7D9BDC37-3685-9646-9BF5-5327A6ECFE0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 266">
                    <a:extLst>
                      <a:ext uri="{FF2B5EF4-FFF2-40B4-BE49-F238E27FC236}">
                        <a16:creationId xmlns:a16="http://schemas.microsoft.com/office/drawing/2014/main" id="{3B73906A-F7FB-DD42-A7E9-35E80B81E91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Freeform 267">
                    <a:extLst>
                      <a:ext uri="{FF2B5EF4-FFF2-40B4-BE49-F238E27FC236}">
                        <a16:creationId xmlns:a16="http://schemas.microsoft.com/office/drawing/2014/main" id="{125242C5-41C3-5740-88DA-C8F05C7A0FD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 268">
                    <a:extLst>
                      <a:ext uri="{FF2B5EF4-FFF2-40B4-BE49-F238E27FC236}">
                        <a16:creationId xmlns:a16="http://schemas.microsoft.com/office/drawing/2014/main" id="{40B65062-A82D-2D46-A09F-17B9C8F587B1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0DFE4E30-DE23-D940-9CD5-6B8DADC0C3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652863" y="4065510"/>
                <a:ext cx="16570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8E911E6C-0005-E945-9D78-57E197866D76}"/>
                  </a:ext>
                </a:extLst>
              </p:cNvPr>
              <p:cNvCxnSpPr/>
              <p:nvPr/>
            </p:nvCxnSpPr>
            <p:spPr>
              <a:xfrm>
                <a:off x="9251576" y="5941812"/>
                <a:ext cx="237507" cy="237507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8091CDE5-9BC6-6840-8BA0-615CDC85705F}"/>
                  </a:ext>
                </a:extLst>
              </p:cNvPr>
              <p:cNvGrpSpPr/>
              <p:nvPr/>
            </p:nvGrpSpPr>
            <p:grpSpPr>
              <a:xfrm>
                <a:off x="7082865" y="5130332"/>
                <a:ext cx="1784742" cy="783771"/>
                <a:chOff x="3623562" y="5108298"/>
                <a:chExt cx="1784742" cy="783771"/>
              </a:xfrm>
            </p:grpSpPr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3FF1CEF-81C8-2548-8A1A-7F25FE7C53C0}"/>
                    </a:ext>
                  </a:extLst>
                </p:cNvPr>
                <p:cNvSpPr/>
                <p:nvPr/>
              </p:nvSpPr>
              <p:spPr>
                <a:xfrm flipH="1">
                  <a:off x="4018890" y="5238925"/>
                  <a:ext cx="1389414" cy="653144"/>
                </a:xfrm>
                <a:custGeom>
                  <a:avLst/>
                  <a:gdLst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9414" h="653144">
                      <a:moveTo>
                        <a:pt x="59377" y="415637"/>
                      </a:moveTo>
                      <a:cubicBezTo>
                        <a:pt x="285008" y="332510"/>
                        <a:pt x="320635" y="320634"/>
                        <a:pt x="605641" y="0"/>
                      </a:cubicBezTo>
                      <a:lnTo>
                        <a:pt x="1389414" y="391887"/>
                      </a:lnTo>
                      <a:cubicBezTo>
                        <a:pt x="395845" y="482932"/>
                        <a:pt x="601683" y="407720"/>
                        <a:pt x="0" y="653144"/>
                      </a:cubicBezTo>
                      <a:lnTo>
                        <a:pt x="59377" y="41563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alpha val="56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8" name="Oval 306">
                  <a:extLst>
                    <a:ext uri="{FF2B5EF4-FFF2-40B4-BE49-F238E27FC236}">
                      <a16:creationId xmlns:a16="http://schemas.microsoft.com/office/drawing/2014/main" id="{14515583-1278-3C4C-922A-8765FBA14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3562" y="5108298"/>
                  <a:ext cx="1293812" cy="545006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59" name="Text Box 302">
                  <a:extLst>
                    <a:ext uri="{FF2B5EF4-FFF2-40B4-BE49-F238E27FC236}">
                      <a16:creationId xmlns:a16="http://schemas.microsoft.com/office/drawing/2014/main" id="{181D57B1-35E9-004F-8FFB-21ABF92084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6136" y="5229255"/>
                  <a:ext cx="633945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agent</a:t>
                  </a:r>
                </a:p>
              </p:txBody>
            </p:sp>
            <p:grpSp>
              <p:nvGrpSpPr>
                <p:cNvPr id="260" name="Group 259">
                  <a:extLst>
                    <a:ext uri="{FF2B5EF4-FFF2-40B4-BE49-F238E27FC236}">
                      <a16:creationId xmlns:a16="http://schemas.microsoft.com/office/drawing/2014/main" id="{DFBD49FD-0BDA-F74C-AA54-EE3E2C1BA22F}"/>
                    </a:ext>
                  </a:extLst>
                </p:cNvPr>
                <p:cNvGrpSpPr/>
                <p:nvPr/>
              </p:nvGrpSpPr>
              <p:grpSpPr>
                <a:xfrm>
                  <a:off x="4254952" y="5203301"/>
                  <a:ext cx="533735" cy="344384"/>
                  <a:chOff x="7290003" y="1864426"/>
                  <a:chExt cx="533735" cy="344384"/>
                </a:xfrm>
              </p:grpSpPr>
              <p:sp>
                <p:nvSpPr>
                  <p:cNvPr id="261" name="Can 260">
                    <a:extLst>
                      <a:ext uri="{FF2B5EF4-FFF2-40B4-BE49-F238E27FC236}">
                        <a16:creationId xmlns:a16="http://schemas.microsoft.com/office/drawing/2014/main" id="{F0B1ADAE-4E76-224D-A024-AB3AF7336EAA}"/>
                      </a:ext>
                    </a:extLst>
                  </p:cNvPr>
                  <p:cNvSpPr/>
                  <p:nvPr/>
                </p:nvSpPr>
                <p:spPr>
                  <a:xfrm>
                    <a:off x="7338951" y="1864426"/>
                    <a:ext cx="427511" cy="344384"/>
                  </a:xfrm>
                  <a:prstGeom prst="can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2" name="Text Box 305">
                    <a:extLst>
                      <a:ext uri="{FF2B5EF4-FFF2-40B4-BE49-F238E27FC236}">
                        <a16:creationId xmlns:a16="http://schemas.microsoft.com/office/drawing/2014/main" id="{5B37FAF3-0E4E-BE47-B9D3-2273878720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90003" y="1889518"/>
                    <a:ext cx="533735" cy="30764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A8"/>
                        </a:solidFill>
                        <a:effectLst/>
                        <a:uLnTx/>
                        <a:uFillTx/>
                        <a:latin typeface="Arial"/>
                        <a:ea typeface="ＭＳ Ｐゴシック" charset="0"/>
                        <a:cs typeface="Arial"/>
                      </a:rPr>
                      <a:t>data</a:t>
                    </a:r>
                  </a:p>
                </p:txBody>
              </p:sp>
            </p:grpSp>
          </p:grpSp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E1AFFD5F-25B9-724B-AE65-C63BBCDAF564}"/>
                  </a:ext>
                </a:extLst>
              </p:cNvPr>
              <p:cNvGrpSpPr/>
              <p:nvPr/>
            </p:nvGrpSpPr>
            <p:grpSpPr>
              <a:xfrm>
                <a:off x="9109072" y="4201055"/>
                <a:ext cx="736270" cy="422596"/>
                <a:chOff x="3668110" y="2448910"/>
                <a:chExt cx="3794234" cy="2165130"/>
              </a:xfrm>
            </p:grpSpPr>
            <p:sp>
              <p:nvSpPr>
                <p:cNvPr id="250" name="Rectangle 249">
                  <a:extLst>
                    <a:ext uri="{FF2B5EF4-FFF2-40B4-BE49-F238E27FC236}">
                      <a16:creationId xmlns:a16="http://schemas.microsoft.com/office/drawing/2014/main" id="{26001E55-00F4-AC4E-A980-633165CE8F16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748721FF-437B-E049-B7AE-3D81CFF9E978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2" name="Group 251">
                  <a:extLst>
                    <a:ext uri="{FF2B5EF4-FFF2-40B4-BE49-F238E27FC236}">
                      <a16:creationId xmlns:a16="http://schemas.microsoft.com/office/drawing/2014/main" id="{39FDFE4C-AE99-3749-8A62-8593097011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253" name="Freeform 252">
                    <a:extLst>
                      <a:ext uri="{FF2B5EF4-FFF2-40B4-BE49-F238E27FC236}">
                        <a16:creationId xmlns:a16="http://schemas.microsoft.com/office/drawing/2014/main" id="{BA66389A-89CE-544B-A780-C41426CFDEAB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Freeform 253">
                    <a:extLst>
                      <a:ext uri="{FF2B5EF4-FFF2-40B4-BE49-F238E27FC236}">
                        <a16:creationId xmlns:a16="http://schemas.microsoft.com/office/drawing/2014/main" id="{AD030009-14DC-E941-8E90-F0E0068E4F06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>
                    <a:extLst>
                      <a:ext uri="{FF2B5EF4-FFF2-40B4-BE49-F238E27FC236}">
                        <a16:creationId xmlns:a16="http://schemas.microsoft.com/office/drawing/2014/main" id="{CC580A85-A52A-9C43-9E4E-C6B3B9627273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>
                    <a:extLst>
                      <a:ext uri="{FF2B5EF4-FFF2-40B4-BE49-F238E27FC236}">
                        <a16:creationId xmlns:a16="http://schemas.microsoft.com/office/drawing/2014/main" id="{2E60EB54-270A-9945-A021-2AC6F825DF3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C75602E-0316-BD4E-A901-A098016A0377}"/>
                  </a:ext>
                </a:extLst>
              </p:cNvPr>
              <p:cNvSpPr/>
              <p:nvPr/>
            </p:nvSpPr>
            <p:spPr>
              <a:xfrm flipH="1">
                <a:off x="6990267" y="2857446"/>
                <a:ext cx="1644149" cy="664161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591907 h 829414"/>
                  <a:gd name="connsiteX1" fmla="*/ 429371 w 1389414"/>
                  <a:gd name="connsiteY1" fmla="*/ 0 h 829414"/>
                  <a:gd name="connsiteX2" fmla="*/ 1389414 w 1389414"/>
                  <a:gd name="connsiteY2" fmla="*/ 568157 h 829414"/>
                  <a:gd name="connsiteX3" fmla="*/ 0 w 1389414"/>
                  <a:gd name="connsiteY3" fmla="*/ 829414 h 829414"/>
                  <a:gd name="connsiteX4" fmla="*/ 59377 w 1389414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25786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665100"/>
                  <a:gd name="connsiteY0" fmla="*/ 393603 h 829414"/>
                  <a:gd name="connsiteX1" fmla="*/ 429371 w 1665100"/>
                  <a:gd name="connsiteY1" fmla="*/ 0 h 829414"/>
                  <a:gd name="connsiteX2" fmla="*/ 1665100 w 1665100"/>
                  <a:gd name="connsiteY2" fmla="*/ 303752 h 829414"/>
                  <a:gd name="connsiteX3" fmla="*/ 0 w 1665100"/>
                  <a:gd name="connsiteY3" fmla="*/ 829414 h 829414"/>
                  <a:gd name="connsiteX4" fmla="*/ 81411 w 1665100"/>
                  <a:gd name="connsiteY4" fmla="*/ 393603 h 829414"/>
                  <a:gd name="connsiteX0" fmla="*/ 81411 w 1665100"/>
                  <a:gd name="connsiteY0" fmla="*/ 228350 h 664161"/>
                  <a:gd name="connsiteX1" fmla="*/ 419294 w 1665100"/>
                  <a:gd name="connsiteY1" fmla="*/ 0 h 664161"/>
                  <a:gd name="connsiteX2" fmla="*/ 1665100 w 1665100"/>
                  <a:gd name="connsiteY2" fmla="*/ 138499 h 664161"/>
                  <a:gd name="connsiteX3" fmla="*/ 0 w 1665100"/>
                  <a:gd name="connsiteY3" fmla="*/ 664161 h 664161"/>
                  <a:gd name="connsiteX4" fmla="*/ 81411 w 1665100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869" h="664161">
                    <a:moveTo>
                      <a:pt x="81411" y="228350"/>
                    </a:moveTo>
                    <a:cubicBezTo>
                      <a:pt x="307042" y="145223"/>
                      <a:pt x="255473" y="210465"/>
                      <a:pt x="419294" y="0"/>
                    </a:cubicBezTo>
                    <a:cubicBezTo>
                      <a:pt x="706258" y="244471"/>
                      <a:pt x="774088" y="202501"/>
                      <a:pt x="1503869" y="105448"/>
                    </a:cubicBezTo>
                    <a:cubicBezTo>
                      <a:pt x="712253" y="306662"/>
                      <a:pt x="601683" y="418737"/>
                      <a:pt x="0" y="664161"/>
                    </a:cubicBezTo>
                    <a:lnTo>
                      <a:pt x="81411" y="22835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80">
                <a:extLst>
                  <a:ext uri="{FF2B5EF4-FFF2-40B4-BE49-F238E27FC236}">
                    <a16:creationId xmlns:a16="http://schemas.microsoft.com/office/drawing/2014/main" id="{92E5D0E9-2FFF-2341-90EF-5EAFBE68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086" y="2335576"/>
                <a:ext cx="1853311" cy="68461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02" name="Text Box 276">
                <a:extLst>
                  <a:ext uri="{FF2B5EF4-FFF2-40B4-BE49-F238E27FC236}">
                    <a16:creationId xmlns:a16="http://schemas.microsoft.com/office/drawing/2014/main" id="{88D3C14F-CEB0-8644-A107-9956C8A582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10120" y="2378207"/>
                <a:ext cx="1795750" cy="5652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managing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server/controller</a:t>
                </a:r>
              </a:p>
            </p:txBody>
          </p:sp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91B58D9E-B31E-4041-9C3C-97FF9C7F0FBA}"/>
                  </a:ext>
                </a:extLst>
              </p:cNvPr>
              <p:cNvGrpSpPr/>
              <p:nvPr/>
            </p:nvGrpSpPr>
            <p:grpSpPr>
              <a:xfrm>
                <a:off x="7972177" y="2226911"/>
                <a:ext cx="897159" cy="395103"/>
                <a:chOff x="7338951" y="1864426"/>
                <a:chExt cx="427511" cy="344384"/>
              </a:xfrm>
            </p:grpSpPr>
            <p:sp>
              <p:nvSpPr>
                <p:cNvPr id="248" name="Can 247">
                  <a:extLst>
                    <a:ext uri="{FF2B5EF4-FFF2-40B4-BE49-F238E27FC236}">
                      <a16:creationId xmlns:a16="http://schemas.microsoft.com/office/drawing/2014/main" id="{AE928AB2-C2A9-3E4B-8FF1-19D3B48B28A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9" name="Text Box 305">
                  <a:extLst>
                    <a:ext uri="{FF2B5EF4-FFF2-40B4-BE49-F238E27FC236}">
                      <a16:creationId xmlns:a16="http://schemas.microsoft.com/office/drawing/2014/main" id="{9BE8886F-017D-DC49-9A47-D51843AED5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404793" y="1927928"/>
                  <a:ext cx="281197" cy="2682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  <p:grpSp>
            <p:nvGrpSpPr>
              <p:cNvPr id="204" name="Group 203">
                <a:extLst>
                  <a:ext uri="{FF2B5EF4-FFF2-40B4-BE49-F238E27FC236}">
                    <a16:creationId xmlns:a16="http://schemas.microsoft.com/office/drawing/2014/main" id="{2BDAF6E8-D2D1-9240-B930-9C3091E9DBFE}"/>
                  </a:ext>
                </a:extLst>
              </p:cNvPr>
              <p:cNvGrpSpPr/>
              <p:nvPr/>
            </p:nvGrpSpPr>
            <p:grpSpPr>
              <a:xfrm>
                <a:off x="9957872" y="3853309"/>
                <a:ext cx="683116" cy="378456"/>
                <a:chOff x="7493876" y="2774731"/>
                <a:chExt cx="1481958" cy="894622"/>
              </a:xfrm>
            </p:grpSpPr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3DA0D65-F352-684A-81E9-AF90A9012AE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012260B1-6604-E74E-9135-FD9EEAE6E57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43" name="Group 242">
                  <a:extLst>
                    <a:ext uri="{FF2B5EF4-FFF2-40B4-BE49-F238E27FC236}">
                      <a16:creationId xmlns:a16="http://schemas.microsoft.com/office/drawing/2014/main" id="{0FC1AD3D-9627-5A47-82D1-8E1613F24F3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44" name="Freeform 243">
                    <a:extLst>
                      <a:ext uri="{FF2B5EF4-FFF2-40B4-BE49-F238E27FC236}">
                        <a16:creationId xmlns:a16="http://schemas.microsoft.com/office/drawing/2014/main" id="{2AC40C3B-A1B7-384A-883A-EA7FB8D1478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>
                    <a:extLst>
                      <a:ext uri="{FF2B5EF4-FFF2-40B4-BE49-F238E27FC236}">
                        <a16:creationId xmlns:a16="http://schemas.microsoft.com/office/drawing/2014/main" id="{2A9E7A38-CE8C-C844-8C03-E1A82BE55E6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" name="Freeform 245">
                    <a:extLst>
                      <a:ext uri="{FF2B5EF4-FFF2-40B4-BE49-F238E27FC236}">
                        <a16:creationId xmlns:a16="http://schemas.microsoft.com/office/drawing/2014/main" id="{2F7A2B59-E205-2644-86E7-DF75D4C175F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" name="Freeform 246">
                    <a:extLst>
                      <a:ext uri="{FF2B5EF4-FFF2-40B4-BE49-F238E27FC236}">
                        <a16:creationId xmlns:a16="http://schemas.microsoft.com/office/drawing/2014/main" id="{44F5365A-28EB-1042-872C-32C19D8BD4D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05" name="Group 44">
                <a:extLst>
                  <a:ext uri="{FF2B5EF4-FFF2-40B4-BE49-F238E27FC236}">
                    <a16:creationId xmlns:a16="http://schemas.microsoft.com/office/drawing/2014/main" id="{D087D198-E562-3A4F-BCB1-6D3121CB8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38940" y="2593196"/>
                <a:ext cx="903288" cy="727075"/>
                <a:chOff x="-44" y="1473"/>
                <a:chExt cx="981" cy="1105"/>
              </a:xfrm>
            </p:grpSpPr>
            <p:pic>
              <p:nvPicPr>
                <p:cNvPr id="239" name="Picture 45" descr="desktop_computer_stylized_medium">
                  <a:extLst>
                    <a:ext uri="{FF2B5EF4-FFF2-40B4-BE49-F238E27FC236}">
                      <a16:creationId xmlns:a16="http://schemas.microsoft.com/office/drawing/2014/main" id="{941609BC-5B9A-C64D-BF89-7746F994A18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" name="Freeform 46">
                  <a:extLst>
                    <a:ext uri="{FF2B5EF4-FFF2-40B4-BE49-F238E27FC236}">
                      <a16:creationId xmlns:a16="http://schemas.microsoft.com/office/drawing/2014/main" id="{66DCFBFD-5543-5746-9D77-AA5851076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296 w 356"/>
                    <a:gd name="T3" fmla="*/ 69 h 368"/>
                    <a:gd name="T4" fmla="*/ 1537 w 356"/>
                    <a:gd name="T5" fmla="*/ 1447 h 368"/>
                    <a:gd name="T6" fmla="*/ 339 w 356"/>
                    <a:gd name="T7" fmla="*/ 181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906">
                <a:extLst>
                  <a:ext uri="{FF2B5EF4-FFF2-40B4-BE49-F238E27FC236}">
                    <a16:creationId xmlns:a16="http://schemas.microsoft.com/office/drawing/2014/main" id="{E707DA5C-E91A-EE4E-B3C9-E62E12062C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50931" y="2782976"/>
                <a:ext cx="469569" cy="865434"/>
                <a:chOff x="4140" y="429"/>
                <a:chExt cx="1425" cy="2396"/>
              </a:xfrm>
            </p:grpSpPr>
            <p:sp>
              <p:nvSpPr>
                <p:cNvPr id="207" name="Freeform 907">
                  <a:extLst>
                    <a:ext uri="{FF2B5EF4-FFF2-40B4-BE49-F238E27FC236}">
                      <a16:creationId xmlns:a16="http://schemas.microsoft.com/office/drawing/2014/main" id="{BA358A67-043B-BA41-917A-B80E3C404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Rectangle 908">
                  <a:extLst>
                    <a:ext uri="{FF2B5EF4-FFF2-40B4-BE49-F238E27FC236}">
                      <a16:creationId xmlns:a16="http://schemas.microsoft.com/office/drawing/2014/main" id="{18A82B9C-A883-624F-A487-AD6A776F7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09" name="Freeform 909">
                  <a:extLst>
                    <a:ext uri="{FF2B5EF4-FFF2-40B4-BE49-F238E27FC236}">
                      <a16:creationId xmlns:a16="http://schemas.microsoft.com/office/drawing/2014/main" id="{DD8BA12E-357C-E841-848B-8DE85245B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Freeform 910">
                  <a:extLst>
                    <a:ext uri="{FF2B5EF4-FFF2-40B4-BE49-F238E27FC236}">
                      <a16:creationId xmlns:a16="http://schemas.microsoft.com/office/drawing/2014/main" id="{A18DEA0B-A738-5949-83FD-0988B9633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Rectangle 911">
                  <a:extLst>
                    <a:ext uri="{FF2B5EF4-FFF2-40B4-BE49-F238E27FC236}">
                      <a16:creationId xmlns:a16="http://schemas.microsoft.com/office/drawing/2014/main" id="{DC9D03B8-F393-8D41-9C55-E2A2CE725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2" name="Group 912">
                  <a:extLst>
                    <a:ext uri="{FF2B5EF4-FFF2-40B4-BE49-F238E27FC236}">
                      <a16:creationId xmlns:a16="http://schemas.microsoft.com/office/drawing/2014/main" id="{29201AA5-B78A-794A-8A5B-1D18873B4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13">
                    <a:extLst>
                      <a:ext uri="{FF2B5EF4-FFF2-40B4-BE49-F238E27FC236}">
                        <a16:creationId xmlns:a16="http://schemas.microsoft.com/office/drawing/2014/main" id="{03D99842-A084-4E49-A5D1-82F4A53822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8" name="AutoShape 914">
                    <a:extLst>
                      <a:ext uri="{FF2B5EF4-FFF2-40B4-BE49-F238E27FC236}">
                        <a16:creationId xmlns:a16="http://schemas.microsoft.com/office/drawing/2014/main" id="{8E158DC9-61E9-A14C-8690-D2D8BC0DB8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3" name="Rectangle 915">
                  <a:extLst>
                    <a:ext uri="{FF2B5EF4-FFF2-40B4-BE49-F238E27FC236}">
                      <a16:creationId xmlns:a16="http://schemas.microsoft.com/office/drawing/2014/main" id="{C527E74C-879F-D843-87B5-BEC2F5A00F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4" name="Group 916">
                  <a:extLst>
                    <a:ext uri="{FF2B5EF4-FFF2-40B4-BE49-F238E27FC236}">
                      <a16:creationId xmlns:a16="http://schemas.microsoft.com/office/drawing/2014/main" id="{E78BC0D4-5DDD-2F48-B295-778460085A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17">
                    <a:extLst>
                      <a:ext uri="{FF2B5EF4-FFF2-40B4-BE49-F238E27FC236}">
                        <a16:creationId xmlns:a16="http://schemas.microsoft.com/office/drawing/2014/main" id="{F68DFE33-0879-3646-B2AD-FE59C224A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6" name="AutoShape 918">
                    <a:extLst>
                      <a:ext uri="{FF2B5EF4-FFF2-40B4-BE49-F238E27FC236}">
                        <a16:creationId xmlns:a16="http://schemas.microsoft.com/office/drawing/2014/main" id="{CD58E6D0-9D84-654C-80A0-992D19EC6B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5" name="Rectangle 919">
                  <a:extLst>
                    <a:ext uri="{FF2B5EF4-FFF2-40B4-BE49-F238E27FC236}">
                      <a16:creationId xmlns:a16="http://schemas.microsoft.com/office/drawing/2014/main" id="{862FF655-EC93-3C49-A93A-FDC913BED6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16" name="Rectangle 920">
                  <a:extLst>
                    <a:ext uri="{FF2B5EF4-FFF2-40B4-BE49-F238E27FC236}">
                      <a16:creationId xmlns:a16="http://schemas.microsoft.com/office/drawing/2014/main" id="{1349F4FB-7F40-064B-B060-43E8FD168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7" name="Group 921">
                  <a:extLst>
                    <a:ext uri="{FF2B5EF4-FFF2-40B4-BE49-F238E27FC236}">
                      <a16:creationId xmlns:a16="http://schemas.microsoft.com/office/drawing/2014/main" id="{C1900626-1CFB-E341-8D1D-D79030F188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22">
                    <a:extLst>
                      <a:ext uri="{FF2B5EF4-FFF2-40B4-BE49-F238E27FC236}">
                        <a16:creationId xmlns:a16="http://schemas.microsoft.com/office/drawing/2014/main" id="{DD81D93E-93B6-C945-A36B-32CDADDAF8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4" name="AutoShape 923">
                    <a:extLst>
                      <a:ext uri="{FF2B5EF4-FFF2-40B4-BE49-F238E27FC236}">
                        <a16:creationId xmlns:a16="http://schemas.microsoft.com/office/drawing/2014/main" id="{EC02B7E4-DC4D-F64D-8717-C5CA1E05F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8" name="Freeform 924">
                  <a:extLst>
                    <a:ext uri="{FF2B5EF4-FFF2-40B4-BE49-F238E27FC236}">
                      <a16:creationId xmlns:a16="http://schemas.microsoft.com/office/drawing/2014/main" id="{3A8697BD-FFAE-FD40-8C25-E65EF7752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9" name="Group 925">
                  <a:extLst>
                    <a:ext uri="{FF2B5EF4-FFF2-40B4-BE49-F238E27FC236}">
                      <a16:creationId xmlns:a16="http://schemas.microsoft.com/office/drawing/2014/main" id="{48EACF24-942C-BD4E-A361-15CF04CDF8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26">
                    <a:extLst>
                      <a:ext uri="{FF2B5EF4-FFF2-40B4-BE49-F238E27FC236}">
                        <a16:creationId xmlns:a16="http://schemas.microsoft.com/office/drawing/2014/main" id="{A68BCDFF-33E9-984C-BEC3-94CEDEC56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2" name="AutoShape 927">
                    <a:extLst>
                      <a:ext uri="{FF2B5EF4-FFF2-40B4-BE49-F238E27FC236}">
                        <a16:creationId xmlns:a16="http://schemas.microsoft.com/office/drawing/2014/main" id="{987B3F11-5503-554E-882F-73411D7CC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20" name="Rectangle 928">
                  <a:extLst>
                    <a:ext uri="{FF2B5EF4-FFF2-40B4-BE49-F238E27FC236}">
                      <a16:creationId xmlns:a16="http://schemas.microsoft.com/office/drawing/2014/main" id="{21D645C2-F2CB-2F48-884A-92A0828DF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1" name="Freeform 929">
                  <a:extLst>
                    <a:ext uri="{FF2B5EF4-FFF2-40B4-BE49-F238E27FC236}">
                      <a16:creationId xmlns:a16="http://schemas.microsoft.com/office/drawing/2014/main" id="{F338BB3E-46E3-124D-9036-79BA60D49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2" name="Freeform 930">
                  <a:extLst>
                    <a:ext uri="{FF2B5EF4-FFF2-40B4-BE49-F238E27FC236}">
                      <a16:creationId xmlns:a16="http://schemas.microsoft.com/office/drawing/2014/main" id="{CBFB7FD4-907C-CB46-8B00-538A5B0EE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3" name="Oval 931">
                  <a:extLst>
                    <a:ext uri="{FF2B5EF4-FFF2-40B4-BE49-F238E27FC236}">
                      <a16:creationId xmlns:a16="http://schemas.microsoft.com/office/drawing/2014/main" id="{5A34F34C-BDAB-FB49-893E-24D04DB10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4" name="Freeform 932">
                  <a:extLst>
                    <a:ext uri="{FF2B5EF4-FFF2-40B4-BE49-F238E27FC236}">
                      <a16:creationId xmlns:a16="http://schemas.microsoft.com/office/drawing/2014/main" id="{83C3DF40-9FBA-5641-BA1C-24C36BD2B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5" name="AutoShape 933">
                  <a:extLst>
                    <a:ext uri="{FF2B5EF4-FFF2-40B4-BE49-F238E27FC236}">
                      <a16:creationId xmlns:a16="http://schemas.microsoft.com/office/drawing/2014/main" id="{1B6E41FF-F2F5-AF44-8B91-5192A2497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6" name="AutoShape 934">
                  <a:extLst>
                    <a:ext uri="{FF2B5EF4-FFF2-40B4-BE49-F238E27FC236}">
                      <a16:creationId xmlns:a16="http://schemas.microsoft.com/office/drawing/2014/main" id="{2FB8873E-9EEA-D843-9F5D-E06B4FACE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7" name="Oval 935">
                  <a:extLst>
                    <a:ext uri="{FF2B5EF4-FFF2-40B4-BE49-F238E27FC236}">
                      <a16:creationId xmlns:a16="http://schemas.microsoft.com/office/drawing/2014/main" id="{FB7CF900-522C-E44A-BC68-FE26DCD49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8" name="Oval 936">
                  <a:extLst>
                    <a:ext uri="{FF2B5EF4-FFF2-40B4-BE49-F238E27FC236}">
                      <a16:creationId xmlns:a16="http://schemas.microsoft.com/office/drawing/2014/main" id="{3461873C-FD02-4742-A8E2-CE29D45F8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9" name="Oval 937">
                  <a:extLst>
                    <a:ext uri="{FF2B5EF4-FFF2-40B4-BE49-F238E27FC236}">
                      <a16:creationId xmlns:a16="http://schemas.microsoft.com/office/drawing/2014/main" id="{E6D214D0-C8C3-6B43-8821-D31DFE9EF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30" name="Rectangle 938">
                  <a:extLst>
                    <a:ext uri="{FF2B5EF4-FFF2-40B4-BE49-F238E27FC236}">
                      <a16:creationId xmlns:a16="http://schemas.microsoft.com/office/drawing/2014/main" id="{FCF36B35-E6A8-414B-A504-AA7270E406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</p:grpSp>
        <p:sp>
          <p:nvSpPr>
            <p:cNvPr id="308" name="Text Box 150">
              <a:extLst>
                <a:ext uri="{FF2B5EF4-FFF2-40B4-BE49-F238E27FC236}">
                  <a16:creationId xmlns:a16="http://schemas.microsoft.com/office/drawing/2014/main" id="{B2FD4263-CD8E-CE4C-A142-AECF4129A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65649" y="6145768"/>
              <a:ext cx="122397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Arial"/>
                  <a:cs typeface="Arial"/>
                </a:rPr>
                <a:t>trap mode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1922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types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109</a:t>
            </a:fld>
            <a:endParaRPr lang="en-US" dirty="0"/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457A5CE-0B9F-1545-A590-034542B2B152}"/>
              </a:ext>
            </a:extLst>
          </p:cNvPr>
          <p:cNvGrpSpPr/>
          <p:nvPr/>
        </p:nvGrpSpPr>
        <p:grpSpPr>
          <a:xfrm>
            <a:off x="2372315" y="1817914"/>
            <a:ext cx="7097732" cy="3820886"/>
            <a:chOff x="2002201" y="1415143"/>
            <a:chExt cx="7097732" cy="3820886"/>
          </a:xfrm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ECBE48A8-B43A-B640-A1B3-9FD7CFC18AD1}"/>
                </a:ext>
              </a:extLst>
            </p:cNvPr>
            <p:cNvSpPr/>
            <p:nvPr/>
          </p:nvSpPr>
          <p:spPr>
            <a:xfrm>
              <a:off x="2013857" y="1415143"/>
              <a:ext cx="7075714" cy="674914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F7643A-6C5E-E745-8C01-431DEA62BE79}"/>
                </a:ext>
              </a:extLst>
            </p:cNvPr>
            <p:cNvSpPr/>
            <p:nvPr/>
          </p:nvSpPr>
          <p:spPr>
            <a:xfrm>
              <a:off x="2005070" y="1421700"/>
              <a:ext cx="7094863" cy="3792557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9" name="Text Box 115">
              <a:extLst>
                <a:ext uri="{FF2B5EF4-FFF2-40B4-BE49-F238E27FC236}">
                  <a16:creationId xmlns:a16="http://schemas.microsoft.com/office/drawing/2014/main" id="{0244D51E-83C3-6548-9320-525EA26C7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4834" y="2145408"/>
              <a:ext cx="1892826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GetNextRequest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GetBulkRequest</a:t>
              </a:r>
            </a:p>
          </p:txBody>
        </p:sp>
        <p:sp>
          <p:nvSpPr>
            <p:cNvPr id="310" name="Text Box 116">
              <a:extLst>
                <a:ext uri="{FF2B5EF4-FFF2-40B4-BE49-F238E27FC236}">
                  <a16:creationId xmlns:a16="http://schemas.microsoft.com/office/drawing/2014/main" id="{CE074C87-6B68-DF47-9CB7-45CA06116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9144" y="2125911"/>
              <a:ext cx="3853599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manager-to-agent: </a:t>
              </a:r>
              <a:r>
                <a:rPr lang="ja-JP" altLang="en-US" sz="2000">
                  <a:cs typeface="Arial"/>
                </a:rPr>
                <a:t>“</a:t>
              </a:r>
              <a:r>
                <a:rPr lang="en-US" sz="2000" dirty="0">
                  <a:cs typeface="Arial"/>
                </a:rPr>
                <a:t>get me data</a:t>
              </a:r>
              <a:r>
                <a:rPr lang="ja-JP" altLang="en-US" sz="2000">
                  <a:cs typeface="Arial"/>
                </a:rPr>
                <a:t>”</a:t>
              </a:r>
              <a:endParaRPr lang="en-US" sz="2000" dirty="0">
                <a:cs typeface="Arial"/>
              </a:endParaRP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(data instance, next data in list, 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                                 block of data). </a:t>
              </a:r>
            </a:p>
          </p:txBody>
        </p:sp>
        <p:sp>
          <p:nvSpPr>
            <p:cNvPr id="311" name="Text Box 118">
              <a:extLst>
                <a:ext uri="{FF2B5EF4-FFF2-40B4-BE49-F238E27FC236}">
                  <a16:creationId xmlns:a16="http://schemas.microsoft.com/office/drawing/2014/main" id="{7B367215-91F1-9443-9F74-56C0B39D5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2320" y="1488161"/>
              <a:ext cx="248799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Message type</a:t>
              </a:r>
            </a:p>
          </p:txBody>
        </p:sp>
        <p:sp>
          <p:nvSpPr>
            <p:cNvPr id="312" name="Text Box 119">
              <a:extLst>
                <a:ext uri="{FF2B5EF4-FFF2-40B4-BE49-F238E27FC236}">
                  <a16:creationId xmlns:a16="http://schemas.microsoft.com/office/drawing/2014/main" id="{56DAD538-56FB-774C-9D9A-5BDE956FB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1362" y="1490866"/>
              <a:ext cx="164500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Function</a:t>
              </a:r>
            </a:p>
          </p:txBody>
        </p:sp>
        <p:sp>
          <p:nvSpPr>
            <p:cNvPr id="317" name="Text Box 124">
              <a:extLst>
                <a:ext uri="{FF2B5EF4-FFF2-40B4-BE49-F238E27FC236}">
                  <a16:creationId xmlns:a16="http://schemas.microsoft.com/office/drawing/2014/main" id="{9B5BC1C1-DAA0-AC4F-B24B-AAA71EE3E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7355" y="3213120"/>
              <a:ext cx="257810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SetRequest</a:t>
              </a:r>
            </a:p>
          </p:txBody>
        </p:sp>
        <p:sp>
          <p:nvSpPr>
            <p:cNvPr id="318" name="Text Box 125">
              <a:extLst>
                <a:ext uri="{FF2B5EF4-FFF2-40B4-BE49-F238E27FC236}">
                  <a16:creationId xmlns:a16="http://schemas.microsoft.com/office/drawing/2014/main" id="{DB241EBF-DC8B-D944-A1F0-6BF6434D9A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3593" y="3216058"/>
              <a:ext cx="372763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2000" dirty="0">
                  <a:cs typeface="Arial"/>
                </a:rPr>
                <a:t>manager-to-agent: set MIB value</a:t>
              </a:r>
            </a:p>
          </p:txBody>
        </p:sp>
        <p:sp>
          <p:nvSpPr>
            <p:cNvPr id="320" name="Text Box 127">
              <a:extLst>
                <a:ext uri="{FF2B5EF4-FFF2-40B4-BE49-F238E27FC236}">
                  <a16:creationId xmlns:a16="http://schemas.microsoft.com/office/drawing/2014/main" id="{17983E4B-D898-8E41-B263-E49CAA78E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3056" y="3762619"/>
              <a:ext cx="1402831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Response</a:t>
              </a:r>
            </a:p>
          </p:txBody>
        </p:sp>
        <p:sp>
          <p:nvSpPr>
            <p:cNvPr id="321" name="Text Box 128">
              <a:extLst>
                <a:ext uri="{FF2B5EF4-FFF2-40B4-BE49-F238E27FC236}">
                  <a16:creationId xmlns:a16="http://schemas.microsoft.com/office/drawing/2014/main" id="{BA110198-2518-B643-A457-96198774C4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411" y="3785527"/>
              <a:ext cx="389987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value, response to Request</a:t>
              </a:r>
            </a:p>
          </p:txBody>
        </p:sp>
        <p:sp>
          <p:nvSpPr>
            <p:cNvPr id="323" name="Text Box 130">
              <a:extLst>
                <a:ext uri="{FF2B5EF4-FFF2-40B4-BE49-F238E27FC236}">
                  <a16:creationId xmlns:a16="http://schemas.microsoft.com/office/drawing/2014/main" id="{13D6B449-0D81-8B4A-9EE8-9D355F309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8372" y="4509877"/>
              <a:ext cx="133161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Trap</a:t>
              </a:r>
            </a:p>
          </p:txBody>
        </p:sp>
        <p:sp>
          <p:nvSpPr>
            <p:cNvPr id="325" name="Text Box 132">
              <a:extLst>
                <a:ext uri="{FF2B5EF4-FFF2-40B4-BE49-F238E27FC236}">
                  <a16:creationId xmlns:a16="http://schemas.microsoft.com/office/drawing/2014/main" id="{ADDA6BF9-6CB2-0C4F-8696-645975C71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185" y="4542313"/>
              <a:ext cx="3900102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inform manager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of exceptional event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15AA162-66FE-5742-9EB6-3D8D7E146094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2090619"/>
              <a:ext cx="7083691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A2F16B84-C54F-D64C-888D-528AF221B7B5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124760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AECB1288-0985-6448-A2C2-C0FA671E458C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712588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94200BD3-5495-E841-A5AD-2C5B26A4EBE6}"/>
                </a:ext>
              </a:extLst>
            </p:cNvPr>
            <p:cNvCxnSpPr>
              <a:cxnSpLocks/>
            </p:cNvCxnSpPr>
            <p:nvPr/>
          </p:nvCxnSpPr>
          <p:spPr>
            <a:xfrm>
              <a:off x="2002201" y="4463704"/>
              <a:ext cx="7083691" cy="0"/>
            </a:xfrm>
            <a:prstGeom prst="line">
              <a:avLst/>
            </a:prstGeom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9D6C5447-D4D7-C94E-94E0-479DD83D99E5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9" y="1420585"/>
              <a:ext cx="0" cy="381544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21768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8320548" cy="894622"/>
          </a:xfrm>
        </p:spPr>
        <p:txBody>
          <a:bodyPr/>
          <a:lstStyle/>
          <a:p>
            <a:r>
              <a:rPr lang="en-US" dirty="0"/>
              <a:t>Routing algorithm classification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542504" y="6312310"/>
            <a:ext cx="3581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global or decentralized information?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global: </a:t>
              </a:r>
              <a:r>
                <a:rPr lang="en-US" sz="2400" dirty="0"/>
                <a:t>all routers have </a:t>
              </a:r>
              <a:r>
                <a:rPr lang="en-US" sz="2400" i="1" dirty="0"/>
                <a:t>complete</a:t>
              </a:r>
              <a:r>
                <a:rPr lang="en-US" sz="2400" dirty="0"/>
                <a:t> topology, link cost info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“link state” </a:t>
              </a:r>
              <a:r>
                <a:rPr lang="en-US" altLang="ja-JP" sz="2400" dirty="0"/>
                <a:t>algorithms</a:t>
              </a:r>
            </a:p>
            <a:p>
              <a:pPr>
                <a:buFont typeface="Wingdings" charset="0"/>
                <a:buNone/>
              </a:pP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decentralized: </a:t>
              </a:r>
              <a:r>
                <a:rPr lang="en-US" sz="2400" dirty="0"/>
                <a:t>iterative process of computation, exchange of info with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sz="2400" dirty="0"/>
                <a:t>routers initially only know link costs to attached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“distance vector” </a:t>
              </a:r>
              <a:r>
                <a:rPr lang="en-US" altLang="ja-JP" sz="2400" dirty="0"/>
                <a:t>algorithms</a:t>
              </a:r>
              <a:endParaRPr lang="en-US" sz="2400" dirty="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How fast do routes change?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en-US" dirty="0">
                  <a:solidFill>
                    <a:srgbClr val="CC0000"/>
                  </a:solidFill>
                </a:rPr>
                <a:t>dynamic</a:t>
              </a:r>
              <a:r>
                <a:rPr lang="en-US" sz="2400" i="1" dirty="0">
                  <a:solidFill>
                    <a:srgbClr val="CC0000"/>
                  </a:solidFill>
                </a:rPr>
                <a:t>: </a:t>
              </a:r>
              <a:r>
                <a:rPr lang="en-US" sz="2400" dirty="0"/>
                <a:t>routes change more quickly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en-US" dirty="0"/>
                <a:t>periodic updates or in response to link cost changes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static: </a:t>
              </a:r>
              <a:r>
                <a:rPr lang="en-US" sz="2400" dirty="0"/>
                <a:t>routes change slowly over time</a:t>
              </a: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4365523" y="2064775"/>
            <a:ext cx="1622322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3883742" y="5624052"/>
            <a:ext cx="2281083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formats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110</a:t>
            </a:fld>
            <a:endParaRPr lang="en-US" dirty="0"/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413FF278-8BA0-5145-BC47-9F295BDD8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221" y="2111004"/>
            <a:ext cx="6943725" cy="1004888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en-US" dirty="0"/>
          </a:p>
        </p:txBody>
      </p:sp>
      <p:cxnSp>
        <p:nvCxnSpPr>
          <p:cNvPr id="23" name="Straight Connector 3">
            <a:extLst>
              <a:ext uri="{FF2B5EF4-FFF2-40B4-BE49-F238E27FC236}">
                <a16:creationId xmlns:a16="http://schemas.microsoft.com/office/drawing/2014/main" id="{A6B287A0-85D6-6046-B287-7E5993A5E2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30796" y="2115767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TextBox 39">
            <a:extLst>
              <a:ext uri="{FF2B5EF4-FFF2-40B4-BE49-F238E27FC236}">
                <a16:creationId xmlns:a16="http://schemas.microsoft.com/office/drawing/2014/main" id="{D7FF84AB-1A33-BC4B-A771-28AE770FE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60058" y="2469779"/>
            <a:ext cx="4968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en-US" sz="1600" i="1" dirty="0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25" name="TextBox 40">
            <a:extLst>
              <a:ext uri="{FF2B5EF4-FFF2-40B4-BE49-F238E27FC236}">
                <a16:creationId xmlns:a16="http://schemas.microsoft.com/office/drawing/2014/main" id="{3EE519D8-7276-584C-B411-4789BF429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46" y="2137992"/>
            <a:ext cx="584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(0-3)</a:t>
            </a:r>
          </a:p>
        </p:txBody>
      </p:sp>
      <p:cxnSp>
        <p:nvCxnSpPr>
          <p:cNvPr id="26" name="Straight Connector 3">
            <a:extLst>
              <a:ext uri="{FF2B5EF4-FFF2-40B4-BE49-F238E27FC236}">
                <a16:creationId xmlns:a16="http://schemas.microsoft.com/office/drawing/2014/main" id="{9170E96D-AD58-AE48-8962-5659047A3C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24558" y="210306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Straight Connector 3">
            <a:extLst>
              <a:ext uri="{FF2B5EF4-FFF2-40B4-BE49-F238E27FC236}">
                <a16:creationId xmlns:a16="http://schemas.microsoft.com/office/drawing/2014/main" id="{85B4734A-EF4B-E744-8450-9B7AB8D2084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8321" y="20951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Straight Connector 3">
            <a:extLst>
              <a:ext uri="{FF2B5EF4-FFF2-40B4-BE49-F238E27FC236}">
                <a16:creationId xmlns:a16="http://schemas.microsoft.com/office/drawing/2014/main" id="{28F7CF5C-E9E4-D74C-A722-966DFEC933F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20021" y="2117354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Straight Connector 3">
            <a:extLst>
              <a:ext uri="{FF2B5EF4-FFF2-40B4-BE49-F238E27FC236}">
                <a16:creationId xmlns:a16="http://schemas.microsoft.com/office/drawing/2014/main" id="{802915EB-B623-9C49-81B9-FC69E6A224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29633" y="210941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Straight Connector 3">
            <a:extLst>
              <a:ext uri="{FF2B5EF4-FFF2-40B4-BE49-F238E27FC236}">
                <a16:creationId xmlns:a16="http://schemas.microsoft.com/office/drawing/2014/main" id="{EFAB905A-3ED4-A64A-BE6C-6E25E0D8B72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51946" y="210147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Straight Connector 3">
            <a:extLst>
              <a:ext uri="{FF2B5EF4-FFF2-40B4-BE49-F238E27FC236}">
                <a16:creationId xmlns:a16="http://schemas.microsoft.com/office/drawing/2014/main" id="{991C462A-D470-6E48-9429-0F07103F8E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555208" y="2093542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2" name="Straight Connector 3">
            <a:extLst>
              <a:ext uri="{FF2B5EF4-FFF2-40B4-BE49-F238E27FC236}">
                <a16:creationId xmlns:a16="http://schemas.microsoft.com/office/drawing/2014/main" id="{80F16B2C-0FEA-DE4B-A56B-34B43A25BE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277521" y="21205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3" name="TextBox 40">
            <a:extLst>
              <a:ext uri="{FF2B5EF4-FFF2-40B4-BE49-F238E27FC236}">
                <a16:creationId xmlns:a16="http://schemas.microsoft.com/office/drawing/2014/main" id="{50F941FB-AD70-D448-ADA6-B5522B757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83" y="2285629"/>
            <a:ext cx="889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Request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ID</a:t>
            </a:r>
          </a:p>
        </p:txBody>
      </p:sp>
      <p:sp>
        <p:nvSpPr>
          <p:cNvPr id="34" name="TextBox 40">
            <a:extLst>
              <a:ext uri="{FF2B5EF4-FFF2-40B4-BE49-F238E27FC236}">
                <a16:creationId xmlns:a16="http://schemas.microsoft.com/office/drawing/2014/main" id="{AE763344-3C8A-7C45-ACCB-8FA2D428F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6633" y="2141167"/>
            <a:ext cx="7207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Status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(0-5)</a:t>
            </a:r>
          </a:p>
        </p:txBody>
      </p:sp>
      <p:sp>
        <p:nvSpPr>
          <p:cNvPr id="35" name="TextBox 40">
            <a:extLst>
              <a:ext uri="{FF2B5EF4-FFF2-40B4-BE49-F238E27FC236}">
                <a16:creationId xmlns:a16="http://schemas.microsoft.com/office/drawing/2014/main" id="{48CFCF44-CDFF-414F-BA8C-17E058810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8496" y="2288804"/>
            <a:ext cx="6477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Index</a:t>
            </a:r>
          </a:p>
        </p:txBody>
      </p:sp>
      <p:sp>
        <p:nvSpPr>
          <p:cNvPr id="36" name="TextBox 40">
            <a:extLst>
              <a:ext uri="{FF2B5EF4-FFF2-40B4-BE49-F238E27FC236}">
                <a16:creationId xmlns:a16="http://schemas.microsoft.com/office/drawing/2014/main" id="{D43544C2-9E62-DA41-B2BF-5E2F523E0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3196" y="2423742"/>
            <a:ext cx="6905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7" name="TextBox 40">
            <a:extLst>
              <a:ext uri="{FF2B5EF4-FFF2-40B4-BE49-F238E27FC236}">
                <a16:creationId xmlns:a16="http://schemas.microsoft.com/office/drawing/2014/main" id="{7B6EC95B-AECC-A040-B39C-90C200654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71" y="2433267"/>
            <a:ext cx="6556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38" name="TextBox 40">
            <a:extLst>
              <a:ext uri="{FF2B5EF4-FFF2-40B4-BE49-F238E27FC236}">
                <a16:creationId xmlns:a16="http://schemas.microsoft.com/office/drawing/2014/main" id="{35EFCCAE-55AD-7E46-886A-5DFD8DBDD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8296" y="2433267"/>
            <a:ext cx="6889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9" name="TextBox 40">
            <a:extLst>
              <a:ext uri="{FF2B5EF4-FFF2-40B4-BE49-F238E27FC236}">
                <a16:creationId xmlns:a16="http://schemas.microsoft.com/office/drawing/2014/main" id="{BFF513FD-A88D-714A-96E9-E6CB49BEF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1721" y="2442792"/>
            <a:ext cx="654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A3F0B17-28D4-D746-97ED-6FCF768A5216}"/>
              </a:ext>
            </a:extLst>
          </p:cNvPr>
          <p:cNvCxnSpPr/>
          <p:nvPr/>
        </p:nvCxnSpPr>
        <p:spPr bwMode="auto">
          <a:xfrm>
            <a:off x="4705396" y="1896692"/>
            <a:ext cx="270986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4FE33BE-6A8B-BF46-BC48-2676CEC0E2B0}"/>
              </a:ext>
            </a:extLst>
          </p:cNvPr>
          <p:cNvCxnSpPr/>
          <p:nvPr/>
        </p:nvCxnSpPr>
        <p:spPr bwMode="auto">
          <a:xfrm>
            <a:off x="7407321" y="1912567"/>
            <a:ext cx="330993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" name="TextBox 68612">
            <a:extLst>
              <a:ext uri="{FF2B5EF4-FFF2-40B4-BE49-F238E27FC236}">
                <a16:creationId xmlns:a16="http://schemas.microsoft.com/office/drawing/2014/main" id="{898776DD-346A-1B44-93B5-527F56258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5308" y="1704604"/>
            <a:ext cx="17113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Get/set header</a:t>
            </a:r>
          </a:p>
        </p:txBody>
      </p:sp>
      <p:sp>
        <p:nvSpPr>
          <p:cNvPr id="63" name="TextBox 85">
            <a:extLst>
              <a:ext uri="{FF2B5EF4-FFF2-40B4-BE49-F238E27FC236}">
                <a16:creationId xmlns:a16="http://schemas.microsoft.com/office/drawing/2014/main" id="{3DF6F3DC-E20E-474C-ABD9-1B28F23B6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8821" y="1701429"/>
            <a:ext cx="2157412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Variables to get/set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73F04AD9-A7CE-DC4B-BB35-026102642FB7}"/>
              </a:ext>
            </a:extLst>
          </p:cNvPr>
          <p:cNvCxnSpPr/>
          <p:nvPr/>
        </p:nvCxnSpPr>
        <p:spPr bwMode="auto">
          <a:xfrm>
            <a:off x="3787821" y="5584681"/>
            <a:ext cx="693261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7" name="TextBox 91">
            <a:extLst>
              <a:ext uri="{FF2B5EF4-FFF2-40B4-BE49-F238E27FC236}">
                <a16:creationId xmlns:a16="http://schemas.microsoft.com/office/drawing/2014/main" id="{40C0FD67-F8D2-CE45-A69D-CC8C3F01D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146" y="5397356"/>
            <a:ext cx="139858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SNMP PDU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38324C-28FA-B94D-8B8D-BD880B68BE37}"/>
              </a:ext>
            </a:extLst>
          </p:cNvPr>
          <p:cNvSpPr txBox="1"/>
          <p:nvPr/>
        </p:nvSpPr>
        <p:spPr>
          <a:xfrm>
            <a:off x="1023256" y="2383971"/>
            <a:ext cx="24888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message types 0-3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FF85929-2C47-104F-B274-A4BC7EE1F493}"/>
              </a:ext>
            </a:extLst>
          </p:cNvPr>
          <p:cNvGrpSpPr/>
          <p:nvPr/>
        </p:nvGrpSpPr>
        <p:grpSpPr>
          <a:xfrm>
            <a:off x="1045026" y="3637230"/>
            <a:ext cx="9675407" cy="1472562"/>
            <a:chOff x="1045026" y="3637230"/>
            <a:chExt cx="9675407" cy="1472562"/>
          </a:xfrm>
        </p:grpSpPr>
        <p:sp>
          <p:nvSpPr>
            <p:cNvPr id="40" name="Rectangle 1">
              <a:extLst>
                <a:ext uri="{FF2B5EF4-FFF2-40B4-BE49-F238E27FC236}">
                  <a16:creationId xmlns:a16="http://schemas.microsoft.com/office/drawing/2014/main" id="{C7AC091C-9179-284F-8043-629A5480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708" y="4084267"/>
              <a:ext cx="6943725" cy="100488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US" dirty="0"/>
            </a:p>
          </p:txBody>
        </p:sp>
        <p:cxnSp>
          <p:nvCxnSpPr>
            <p:cNvPr id="41" name="Straight Connector 3">
              <a:extLst>
                <a:ext uri="{FF2B5EF4-FFF2-40B4-BE49-F238E27FC236}">
                  <a16:creationId xmlns:a16="http://schemas.microsoft.com/office/drawing/2014/main" id="{5B8B35AB-73BE-F149-97F0-91B90864D0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4283" y="409061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2" name="TextBox 39">
              <a:extLst>
                <a:ext uri="{FF2B5EF4-FFF2-40B4-BE49-F238E27FC236}">
                  <a16:creationId xmlns:a16="http://schemas.microsoft.com/office/drawing/2014/main" id="{1023DA2D-A0A0-C24B-8105-0208BCA51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46" y="4444629"/>
              <a:ext cx="496887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ts val="1200"/>
                </a:lnSpc>
              </a:pPr>
              <a:r>
                <a:rPr lang="en-US" sz="1600" i="1" dirty="0">
                  <a:solidFill>
                    <a:schemeClr val="bg1"/>
                  </a:solidFill>
                  <a:latin typeface="Arial" charset="0"/>
                  <a:cs typeface="Arial" charset="0"/>
                </a:rPr>
                <a:t>….</a:t>
              </a:r>
            </a:p>
          </p:txBody>
        </p:sp>
        <p:sp>
          <p:nvSpPr>
            <p:cNvPr id="43" name="TextBox 40">
              <a:extLst>
                <a:ext uri="{FF2B5EF4-FFF2-40B4-BE49-F238E27FC236}">
                  <a16:creationId xmlns:a16="http://schemas.microsoft.com/office/drawing/2014/main" id="{143F2654-352E-5A43-B0FA-530A48EEB4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9433" y="4112842"/>
              <a:ext cx="584200" cy="922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PDU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4</a:t>
              </a:r>
            </a:p>
          </p:txBody>
        </p:sp>
        <p:cxnSp>
          <p:nvCxnSpPr>
            <p:cNvPr id="44" name="Straight Connector 3">
              <a:extLst>
                <a:ext uri="{FF2B5EF4-FFF2-40B4-BE49-F238E27FC236}">
                  <a16:creationId xmlns:a16="http://schemas.microsoft.com/office/drawing/2014/main" id="{4098AEAE-E603-1842-AE5E-041A402E36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588046" y="40763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5" name="Straight Connector 3">
              <a:extLst>
                <a:ext uri="{FF2B5EF4-FFF2-40B4-BE49-F238E27FC236}">
                  <a16:creationId xmlns:a16="http://schemas.microsoft.com/office/drawing/2014/main" id="{29DC7E92-E8AC-424E-B8F8-7B0587AE5A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07183" y="4074742"/>
              <a:ext cx="0" cy="1020762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6" name="Straight Connector 3">
              <a:extLst>
                <a:ext uri="{FF2B5EF4-FFF2-40B4-BE49-F238E27FC236}">
                  <a16:creationId xmlns:a16="http://schemas.microsoft.com/office/drawing/2014/main" id="{39C2BC27-D5BB-F043-9E8B-431762B114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00946" y="408426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7" name="Straight Connector 3">
              <a:extLst>
                <a:ext uri="{FF2B5EF4-FFF2-40B4-BE49-F238E27FC236}">
                  <a16:creationId xmlns:a16="http://schemas.microsoft.com/office/drawing/2014/main" id="{75A5E30A-B300-DE4B-833C-FE124002B6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53433" y="408267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8" name="Straight Connector 3">
              <a:extLst>
                <a:ext uri="{FF2B5EF4-FFF2-40B4-BE49-F238E27FC236}">
                  <a16:creationId xmlns:a16="http://schemas.microsoft.com/office/drawing/2014/main" id="{FB149E3F-3D50-5D45-B8A4-B150FC3D2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886871" y="4074742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9" name="Straight Connector 3">
              <a:extLst>
                <a:ext uri="{FF2B5EF4-FFF2-40B4-BE49-F238E27FC236}">
                  <a16:creationId xmlns:a16="http://schemas.microsoft.com/office/drawing/2014/main" id="{AC00646C-62A9-6A4B-8C6D-327B449587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596483" y="4060454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0" name="Straight Connector 3">
              <a:extLst>
                <a:ext uri="{FF2B5EF4-FFF2-40B4-BE49-F238E27FC236}">
                  <a16:creationId xmlns:a16="http://schemas.microsoft.com/office/drawing/2014/main" id="{095CAE8C-C2F1-4F4A-82AE-64392F3E40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0247358" y="40890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51" name="TextBox 40">
              <a:extLst>
                <a:ext uri="{FF2B5EF4-FFF2-40B4-BE49-F238E27FC236}">
                  <a16:creationId xmlns:a16="http://schemas.microsoft.com/office/drawing/2014/main" id="{26A28B25-81BB-FD44-8971-DFD879776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533" y="4395417"/>
              <a:ext cx="954088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6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Enterprise</a:t>
              </a:r>
            </a:p>
          </p:txBody>
        </p:sp>
        <p:sp>
          <p:nvSpPr>
            <p:cNvPr id="52" name="TextBox 40">
              <a:extLst>
                <a:ext uri="{FF2B5EF4-FFF2-40B4-BE49-F238E27FC236}">
                  <a16:creationId xmlns:a16="http://schemas.microsoft.com/office/drawing/2014/main" id="{5EB4AA24-286E-B947-918E-80CFDA014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971" y="4270004"/>
              <a:ext cx="6794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Agent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Addr</a:t>
              </a:r>
            </a:p>
          </p:txBody>
        </p:sp>
        <p:sp>
          <p:nvSpPr>
            <p:cNvPr id="53" name="TextBox 40">
              <a:extLst>
                <a:ext uri="{FF2B5EF4-FFF2-40B4-BE49-F238E27FC236}">
                  <a16:creationId xmlns:a16="http://schemas.microsoft.com/office/drawing/2014/main" id="{D90297BB-3ADA-DD4D-9C67-F94D94C78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58" y="4133479"/>
              <a:ext cx="595313" cy="922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Trap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(0-7)</a:t>
              </a:r>
            </a:p>
          </p:txBody>
        </p:sp>
        <p:sp>
          <p:nvSpPr>
            <p:cNvPr id="54" name="TextBox 40">
              <a:extLst>
                <a:ext uri="{FF2B5EF4-FFF2-40B4-BE49-F238E27FC236}">
                  <a16:creationId xmlns:a16="http://schemas.microsoft.com/office/drawing/2014/main" id="{6283EBE0-F012-B344-B0CA-492584686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4121" y="4274767"/>
              <a:ext cx="847725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Specific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code</a:t>
              </a:r>
            </a:p>
          </p:txBody>
        </p:sp>
        <p:sp>
          <p:nvSpPr>
            <p:cNvPr id="55" name="TextBox 40">
              <a:extLst>
                <a:ext uri="{FF2B5EF4-FFF2-40B4-BE49-F238E27FC236}">
                  <a16:creationId xmlns:a16="http://schemas.microsoft.com/office/drawing/2014/main" id="{FA733523-5041-CC4E-A2AD-0E7F9901CD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283" y="4284292"/>
              <a:ext cx="700088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Time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stamp</a:t>
              </a:r>
            </a:p>
          </p:txBody>
        </p:sp>
        <p:sp>
          <p:nvSpPr>
            <p:cNvPr id="56" name="TextBox 40">
              <a:extLst>
                <a:ext uri="{FF2B5EF4-FFF2-40B4-BE49-F238E27FC236}">
                  <a16:creationId xmlns:a16="http://schemas.microsoft.com/office/drawing/2014/main" id="{476CEBE9-C9F7-474E-A7A0-126F3C525F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05921" y="4408117"/>
              <a:ext cx="68897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Name</a:t>
              </a:r>
            </a:p>
          </p:txBody>
        </p:sp>
        <p:sp>
          <p:nvSpPr>
            <p:cNvPr id="57" name="TextBox 40">
              <a:extLst>
                <a:ext uri="{FF2B5EF4-FFF2-40B4-BE49-F238E27FC236}">
                  <a16:creationId xmlns:a16="http://schemas.microsoft.com/office/drawing/2014/main" id="{C418A5E0-358B-7542-989C-58D3C7B85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6958" y="4417642"/>
              <a:ext cx="6556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Value</a:t>
              </a: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5D84A294-D788-E642-A018-E3BDA9186B3A}"/>
                </a:ext>
              </a:extLst>
            </p:cNvPr>
            <p:cNvCxnSpPr/>
            <p:nvPr/>
          </p:nvCxnSpPr>
          <p:spPr bwMode="auto">
            <a:xfrm>
              <a:off x="4710158" y="3840430"/>
              <a:ext cx="4170363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84532455-B93C-BB42-A00F-C99F39FFFE7E}"/>
                </a:ext>
              </a:extLst>
            </p:cNvPr>
            <p:cNvCxnSpPr/>
            <p:nvPr/>
          </p:nvCxnSpPr>
          <p:spPr bwMode="auto">
            <a:xfrm>
              <a:off x="8890046" y="3837255"/>
              <a:ext cx="1817687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4" name="TextBox 87">
              <a:extLst>
                <a:ext uri="{FF2B5EF4-FFF2-40B4-BE49-F238E27FC236}">
                  <a16:creationId xmlns:a16="http://schemas.microsoft.com/office/drawing/2014/main" id="{FA229260-682C-7045-A8E3-117E2426B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19858" y="3648342"/>
              <a:ext cx="1433513" cy="368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header</a:t>
              </a:r>
            </a:p>
          </p:txBody>
        </p:sp>
        <p:sp>
          <p:nvSpPr>
            <p:cNvPr id="65" name="TextBox 88">
              <a:extLst>
                <a:ext uri="{FF2B5EF4-FFF2-40B4-BE49-F238E27FC236}">
                  <a16:creationId xmlns:a16="http://schemas.microsoft.com/office/drawing/2014/main" id="{EE314345-74E1-514C-B8CB-98C88F551E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6746" y="3637230"/>
              <a:ext cx="1087437" cy="369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info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A35585CF-EA27-984A-BF78-F58F90AF0025}"/>
                </a:ext>
              </a:extLst>
            </p:cNvPr>
            <p:cNvSpPr txBox="1"/>
            <p:nvPr/>
          </p:nvSpPr>
          <p:spPr>
            <a:xfrm>
              <a:off x="1045026" y="4376056"/>
              <a:ext cx="211852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message type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06979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1663" y="1474646"/>
            <a:ext cx="10768445" cy="164262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managed device’s operational (and some configuration) data</a:t>
            </a:r>
          </a:p>
          <a:p>
            <a:pPr>
              <a:lnSpc>
                <a:spcPct val="100000"/>
              </a:lnSpc>
            </a:pPr>
            <a:r>
              <a:rPr lang="en-US" dirty="0"/>
              <a:t>gathered into device </a:t>
            </a:r>
            <a:r>
              <a:rPr lang="en-US" dirty="0">
                <a:solidFill>
                  <a:srgbClr val="C00000"/>
                </a:solidFill>
              </a:rPr>
              <a:t>MIB module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400 MIB modules defined in RFC’s; many more vendor-specific MIBs</a:t>
            </a:r>
          </a:p>
          <a:p>
            <a:pPr lvl="1">
              <a:lnSpc>
                <a:spcPct val="100000"/>
              </a:lnSpc>
            </a:pPr>
            <a:endParaRPr lang="en-US" dirty="0"/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SNMP: Management Information Base (MIB)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111</a:t>
            </a:fld>
            <a:endParaRPr lang="en-US" dirty="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A1B179-14E0-374A-ACD2-BB4060E18A85}"/>
              </a:ext>
            </a:extLst>
          </p:cNvPr>
          <p:cNvGrpSpPr/>
          <p:nvPr/>
        </p:nvGrpSpPr>
        <p:grpSpPr>
          <a:xfrm>
            <a:off x="1565565" y="4167342"/>
            <a:ext cx="10030690" cy="2178050"/>
            <a:chOff x="1440874" y="1521114"/>
            <a:chExt cx="10030690" cy="2178050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44725ED7-1102-E346-A26C-0B08FBFFF4FF}"/>
                </a:ext>
              </a:extLst>
            </p:cNvPr>
            <p:cNvSpPr/>
            <p:nvPr/>
          </p:nvSpPr>
          <p:spPr>
            <a:xfrm>
              <a:off x="1440874" y="1523996"/>
              <a:ext cx="9919854" cy="217516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Text Box 3">
              <a:extLst>
                <a:ext uri="{FF2B5EF4-FFF2-40B4-BE49-F238E27FC236}">
                  <a16:creationId xmlns:a16="http://schemas.microsoft.com/office/drawing/2014/main" id="{48526830-5841-D54E-80BC-8186D9254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1180" y="1521114"/>
              <a:ext cx="10000384" cy="21698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rgbClr val="0000A8"/>
                  </a:solidFill>
                </a:rPr>
                <a:t>Object ID           Name                      Type                  Comments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1.3.6.1.2.1.7.1     UDPInDatagrams     32-bit counter     total # datagrams delivered 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1.3.6.1.2.1.7.2    UDPNoPorts              32-bit counter     # undeliverable datagrams (no application at port)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1.3.6.1.2.1.7.3    UDInErrors                 32-bit counter     # undeliverable datagrams (all other reasons)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1.3.6.1.2.1.7.4    UDPOutDatagrams   32-bit counter    total  # datagrams sent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1.3.6.1.2.1.7.5    udpTable	              SEQUENCE          one entry for each port currently in use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BE8699F-ABF0-744D-87D6-C59D08367D1D}"/>
              </a:ext>
            </a:extLst>
          </p:cNvPr>
          <p:cNvGrpSpPr/>
          <p:nvPr/>
        </p:nvGrpSpPr>
        <p:grpSpPr>
          <a:xfrm>
            <a:off x="10188122" y="1460594"/>
            <a:ext cx="1615044" cy="1104405"/>
            <a:chOff x="6599795" y="1917794"/>
            <a:chExt cx="1615044" cy="1104405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2C6C741-DCF6-5349-90E0-4911036757C0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Oval 306">
              <a:extLst>
                <a:ext uri="{FF2B5EF4-FFF2-40B4-BE49-F238E27FC236}">
                  <a16:creationId xmlns:a16="http://schemas.microsoft.com/office/drawing/2014/main" id="{CE3D904F-FE59-2042-9283-FA37FC09C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6" name="Text Box 302">
              <a:extLst>
                <a:ext uri="{FF2B5EF4-FFF2-40B4-BE49-F238E27FC236}">
                  <a16:creationId xmlns:a16="http://schemas.microsoft.com/office/drawing/2014/main" id="{644E3868-B5FA-7D40-961A-A066062C05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1EE4EF14-9A71-C943-B8B2-FCC2BCB4DC14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108" name="Can 107">
                <a:extLst>
                  <a:ext uri="{FF2B5EF4-FFF2-40B4-BE49-F238E27FC236}">
                    <a16:creationId xmlns:a16="http://schemas.microsoft.com/office/drawing/2014/main" id="{1E92482E-CE48-2946-9184-FA3382324BA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Text Box 305">
                <a:extLst>
                  <a:ext uri="{FF2B5EF4-FFF2-40B4-BE49-F238E27FC236}">
                    <a16:creationId xmlns:a16="http://schemas.microsoft.com/office/drawing/2014/main" id="{55D3178F-225E-2D45-9C46-16D27746CD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110" name="Content Placeholder 2">
            <a:extLst>
              <a:ext uri="{FF2B5EF4-FFF2-40B4-BE49-F238E27FC236}">
                <a16:creationId xmlns:a16="http://schemas.microsoft.com/office/drawing/2014/main" id="{F0466B0F-2E2E-AC46-94F9-6C3DC12082F5}"/>
              </a:ext>
            </a:extLst>
          </p:cNvPr>
          <p:cNvSpPr txBox="1">
            <a:spLocks/>
          </p:cNvSpPr>
          <p:nvPr/>
        </p:nvSpPr>
        <p:spPr>
          <a:xfrm>
            <a:off x="831273" y="2998651"/>
            <a:ext cx="10768445" cy="10053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solidFill>
                  <a:srgbClr val="C00000"/>
                </a:solidFill>
              </a:rPr>
              <a:t>Structure of Management Information (SMI): </a:t>
            </a:r>
            <a:r>
              <a:rPr lang="en-US" altLang="en-US" dirty="0"/>
              <a:t>data definition language</a:t>
            </a:r>
          </a:p>
          <a:p>
            <a:r>
              <a:rPr lang="en-US" altLang="en-US" dirty="0"/>
              <a:t>example MIB variables for UDP protocol:</a:t>
            </a:r>
          </a:p>
        </p:txBody>
      </p:sp>
    </p:spTree>
    <p:extLst>
      <p:ext uri="{BB962C8B-B14F-4D97-AF65-F5344CB8AC3E}">
        <p14:creationId xmlns:p14="http://schemas.microsoft.com/office/powerpoint/2010/main" val="424585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build="p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0099" y="1585481"/>
            <a:ext cx="10768445" cy="4746045"/>
          </a:xfrm>
        </p:spPr>
        <p:txBody>
          <a:bodyPr>
            <a:normAutofit/>
          </a:bodyPr>
          <a:lstStyle/>
          <a:p>
            <a:pPr indent="-284163"/>
            <a:r>
              <a:rPr lang="en-US" sz="3200" dirty="0">
                <a:solidFill>
                  <a:srgbClr val="C00000"/>
                </a:solidFill>
              </a:rPr>
              <a:t>goal</a:t>
            </a:r>
            <a:r>
              <a:rPr lang="en-US" dirty="0">
                <a:solidFill>
                  <a:srgbClr val="C00000"/>
                </a:solidFill>
              </a:rPr>
              <a:t>: </a:t>
            </a:r>
            <a:r>
              <a:rPr lang="en-US" dirty="0"/>
              <a:t>actively manage/</a:t>
            </a:r>
            <a:r>
              <a:rPr lang="en-US" dirty="0">
                <a:solidFill>
                  <a:srgbClr val="0000A8"/>
                </a:solidFill>
              </a:rPr>
              <a:t>configure</a:t>
            </a:r>
            <a:r>
              <a:rPr lang="en-US" dirty="0"/>
              <a:t> devices network-wide</a:t>
            </a:r>
          </a:p>
          <a:p>
            <a:pPr indent="-284163"/>
            <a:r>
              <a:rPr lang="en-US" dirty="0"/>
              <a:t>operates between managing server and managed network devices</a:t>
            </a:r>
          </a:p>
          <a:p>
            <a:pPr lvl="1"/>
            <a:r>
              <a:rPr lang="en-US" sz="2800" dirty="0"/>
              <a:t>actions: retrieve, set, modify, activate configurations</a:t>
            </a:r>
          </a:p>
          <a:p>
            <a:pPr lvl="1"/>
            <a:r>
              <a:rPr lang="en-US" sz="2800" dirty="0">
                <a:solidFill>
                  <a:srgbClr val="0000A8"/>
                </a:solidFill>
              </a:rPr>
              <a:t>atomic-commit </a:t>
            </a:r>
            <a:r>
              <a:rPr lang="en-US" sz="2800" dirty="0"/>
              <a:t>actions over multiple devices</a:t>
            </a:r>
          </a:p>
          <a:p>
            <a:pPr lvl="1"/>
            <a:r>
              <a:rPr lang="en-US" sz="2800" dirty="0"/>
              <a:t>query operational data and statistics</a:t>
            </a:r>
          </a:p>
          <a:p>
            <a:pPr lvl="1"/>
            <a:r>
              <a:rPr lang="en-US" sz="2800" dirty="0"/>
              <a:t>subscribe to notifications from devices</a:t>
            </a:r>
          </a:p>
          <a:p>
            <a:pPr indent="-284163"/>
            <a:r>
              <a:rPr lang="en-US" dirty="0"/>
              <a:t>remote procedure call (RPC) paradigm</a:t>
            </a:r>
          </a:p>
          <a:p>
            <a:pPr lvl="1"/>
            <a:r>
              <a:rPr lang="en-US" dirty="0"/>
              <a:t>NETCONF protocol messages encoded in XML</a:t>
            </a:r>
          </a:p>
          <a:p>
            <a:pPr lvl="1"/>
            <a:r>
              <a:rPr lang="en-US" dirty="0"/>
              <a:t>exchanged over secure, reliable transport </a:t>
            </a:r>
            <a:r>
              <a:rPr lang="en-US" sz="2000" dirty="0"/>
              <a:t>(e.g., TLS)</a:t>
            </a:r>
            <a:r>
              <a:rPr lang="en-US" dirty="0"/>
              <a:t> protocol</a:t>
            </a:r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overview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5438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initialization, exchange, close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113</a:t>
            </a:fld>
            <a:endParaRPr lang="en-US" dirty="0"/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38D5469D-5A80-0E47-8BA5-EF80A82A0CA0}"/>
              </a:ext>
            </a:extLst>
          </p:cNvPr>
          <p:cNvGrpSpPr/>
          <p:nvPr/>
        </p:nvGrpSpPr>
        <p:grpSpPr>
          <a:xfrm>
            <a:off x="4137461" y="1898073"/>
            <a:ext cx="5062336" cy="629033"/>
            <a:chOff x="4137461" y="1898073"/>
            <a:chExt cx="5062336" cy="629033"/>
          </a:xfrm>
        </p:grpSpPr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9DB99144-4181-4449-AF3F-C21C73B006CF}"/>
                </a:ext>
              </a:extLst>
            </p:cNvPr>
            <p:cNvCxnSpPr/>
            <p:nvPr/>
          </p:nvCxnSpPr>
          <p:spPr>
            <a:xfrm>
              <a:off x="4137461" y="2527106"/>
              <a:ext cx="5062336" cy="0"/>
            </a:xfrm>
            <a:prstGeom prst="straightConnector1">
              <a:avLst/>
            </a:prstGeom>
            <a:ln w="6667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774228-D1E5-CB4E-945D-AFCA2E0C4780}"/>
                </a:ext>
              </a:extLst>
            </p:cNvPr>
            <p:cNvSpPr txBox="1"/>
            <p:nvPr/>
          </p:nvSpPr>
          <p:spPr>
            <a:xfrm>
              <a:off x="5238531" y="1898073"/>
              <a:ext cx="2670015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initiation, </a:t>
              </a:r>
            </a:p>
            <a:p>
              <a:pPr algn="ctr">
                <a:lnSpc>
                  <a:spcPct val="80000"/>
                </a:lnSpc>
              </a:pPr>
              <a:r>
                <a:rPr lang="en-US" sz="2000" dirty="0"/>
                <a:t>capabilities exchange: &lt;hello&gt;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7F01DB1-6073-6C40-9C58-0CF9CF7750A1}"/>
              </a:ext>
            </a:extLst>
          </p:cNvPr>
          <p:cNvGrpSpPr/>
          <p:nvPr/>
        </p:nvGrpSpPr>
        <p:grpSpPr>
          <a:xfrm>
            <a:off x="4137461" y="6003287"/>
            <a:ext cx="5062336" cy="387686"/>
            <a:chOff x="1633716" y="5597854"/>
            <a:chExt cx="3310645" cy="294937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B0D9B69B-812C-164F-B53A-747B4F84557E}"/>
                </a:ext>
              </a:extLst>
            </p:cNvPr>
            <p:cNvCxnSpPr/>
            <p:nvPr/>
          </p:nvCxnSpPr>
          <p:spPr>
            <a:xfrm>
              <a:off x="1633716" y="5892791"/>
              <a:ext cx="3310645" cy="0"/>
            </a:xfrm>
            <a:prstGeom prst="straightConnector1">
              <a:avLst/>
            </a:prstGeom>
            <a:ln w="3492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8E902BB-B20E-4442-8D74-545B0B9CDF21}"/>
                </a:ext>
              </a:extLst>
            </p:cNvPr>
            <p:cNvSpPr txBox="1"/>
            <p:nvPr/>
          </p:nvSpPr>
          <p:spPr>
            <a:xfrm>
              <a:off x="2303414" y="5597854"/>
              <a:ext cx="1782380" cy="2622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close:  &lt;close-session&gt;</a:t>
              </a: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180AD459-6FC6-D949-8455-06965E58E5AB}"/>
              </a:ext>
            </a:extLst>
          </p:cNvPr>
          <p:cNvGrpSpPr/>
          <p:nvPr/>
        </p:nvGrpSpPr>
        <p:grpSpPr>
          <a:xfrm>
            <a:off x="4213036" y="2623837"/>
            <a:ext cx="5124928" cy="3405867"/>
            <a:chOff x="4213036" y="2623837"/>
            <a:chExt cx="5124928" cy="340586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E9F61D1-DF61-5445-A821-6EAA11A4CA74}"/>
                </a:ext>
              </a:extLst>
            </p:cNvPr>
            <p:cNvGrpSpPr/>
            <p:nvPr/>
          </p:nvGrpSpPr>
          <p:grpSpPr>
            <a:xfrm>
              <a:off x="4213036" y="2786640"/>
              <a:ext cx="5063356" cy="675820"/>
              <a:chOff x="1700781" y="3931037"/>
              <a:chExt cx="3311312" cy="599379"/>
            </a:xfrm>
          </p:grpSpPr>
          <p:cxnSp>
            <p:nvCxnSpPr>
              <p:cNvPr id="38" name="Straight Arrow Connector 37">
                <a:extLst>
                  <a:ext uri="{FF2B5EF4-FFF2-40B4-BE49-F238E27FC236}">
                    <a16:creationId xmlns:a16="http://schemas.microsoft.com/office/drawing/2014/main" id="{5201E476-1B54-1648-A69A-0941DCDA7D94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CFC3A294-01EA-5247-B252-7F790BF29FE2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40" name="Straight Arrow Connector 39">
                <a:extLst>
                  <a:ext uri="{FF2B5EF4-FFF2-40B4-BE49-F238E27FC236}">
                    <a16:creationId xmlns:a16="http://schemas.microsoft.com/office/drawing/2014/main" id="{E6CC82E2-B1C7-B044-9DE7-2617418E42C9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D5058CD-B2A1-094B-93E7-FFF2116C9E3A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379DDF3-917A-1D49-9486-64F3460C0D04}"/>
                </a:ext>
              </a:extLst>
            </p:cNvPr>
            <p:cNvGrpSpPr/>
            <p:nvPr/>
          </p:nvGrpSpPr>
          <p:grpSpPr>
            <a:xfrm>
              <a:off x="4230334" y="3746285"/>
              <a:ext cx="5063356" cy="675820"/>
              <a:chOff x="1700781" y="3931037"/>
              <a:chExt cx="3311312" cy="599379"/>
            </a:xfrm>
          </p:grpSpPr>
          <p:cxnSp>
            <p:nvCxnSpPr>
              <p:cNvPr id="43" name="Straight Arrow Connector 42">
                <a:extLst>
                  <a:ext uri="{FF2B5EF4-FFF2-40B4-BE49-F238E27FC236}">
                    <a16:creationId xmlns:a16="http://schemas.microsoft.com/office/drawing/2014/main" id="{73CB9018-9728-CC4F-B72B-B5DE7C794D36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C4444023-DA88-6546-BF7C-9C02D0C22439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599A569D-B0E8-524B-BE62-0D92970A2070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ACF5A6CD-E3B3-3D46-A261-28B5B3852BF5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BA4F425-C6D1-F646-939D-A93BE6D07804}"/>
                </a:ext>
              </a:extLst>
            </p:cNvPr>
            <p:cNvGrpSpPr/>
            <p:nvPr/>
          </p:nvGrpSpPr>
          <p:grpSpPr>
            <a:xfrm>
              <a:off x="4274608" y="5100113"/>
              <a:ext cx="5063356" cy="675820"/>
              <a:chOff x="1700781" y="3931037"/>
              <a:chExt cx="3311312" cy="599379"/>
            </a:xfrm>
          </p:grpSpPr>
          <p:cxnSp>
            <p:nvCxnSpPr>
              <p:cNvPr id="48" name="Straight Arrow Connector 47">
                <a:extLst>
                  <a:ext uri="{FF2B5EF4-FFF2-40B4-BE49-F238E27FC236}">
                    <a16:creationId xmlns:a16="http://schemas.microsoft.com/office/drawing/2014/main" id="{BDB3A3AF-80DB-514A-AC05-98F0A822599A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7BE77A82-EDD6-7D43-9DC2-30E3497B171C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50" name="Straight Arrow Connector 49">
                <a:extLst>
                  <a:ext uri="{FF2B5EF4-FFF2-40B4-BE49-F238E27FC236}">
                    <a16:creationId xmlns:a16="http://schemas.microsoft.com/office/drawing/2014/main" id="{4D1A8DDB-B59E-8940-A8BA-25F7049073F5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73F7BFD1-9332-194C-A3DB-8C36C1BE78D7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E864E9E-A5DC-AD45-85BD-EEFEDBF9E6EB}"/>
                </a:ext>
              </a:extLst>
            </p:cNvPr>
            <p:cNvGrpSpPr/>
            <p:nvPr/>
          </p:nvGrpSpPr>
          <p:grpSpPr>
            <a:xfrm>
              <a:off x="4257309" y="4633269"/>
              <a:ext cx="5036443" cy="344709"/>
              <a:chOff x="1700781" y="4224696"/>
              <a:chExt cx="3293712" cy="305720"/>
            </a:xfrm>
          </p:grpSpPr>
          <p:cxnSp>
            <p:nvCxnSpPr>
              <p:cNvPr id="53" name="Straight Arrow Connector 52">
                <a:extLst>
                  <a:ext uri="{FF2B5EF4-FFF2-40B4-BE49-F238E27FC236}">
                    <a16:creationId xmlns:a16="http://schemas.microsoft.com/office/drawing/2014/main" id="{56AD3AE6-179B-D14F-9F9E-0C2B2F898432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A61C8352-4822-0746-823B-29156FFF1A0C}"/>
                  </a:ext>
                </a:extLst>
              </p:cNvPr>
              <p:cNvSpPr txBox="1"/>
              <p:nvPr/>
            </p:nvSpPr>
            <p:spPr>
              <a:xfrm>
                <a:off x="2855208" y="4224696"/>
                <a:ext cx="867660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&lt;notification&gt;</a:t>
                </a: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A78FE176-E99D-7B4E-84C3-616C0EB0D3D3}"/>
                </a:ext>
              </a:extLst>
            </p:cNvPr>
            <p:cNvGrpSpPr/>
            <p:nvPr/>
          </p:nvGrpSpPr>
          <p:grpSpPr>
            <a:xfrm>
              <a:off x="8653189" y="2623837"/>
              <a:ext cx="329183" cy="3405867"/>
              <a:chOff x="4586893" y="3609012"/>
              <a:chExt cx="215278" cy="259105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A68C223-C0A4-9942-A5B8-0F6B2267E775}"/>
                  </a:ext>
                </a:extLst>
              </p:cNvPr>
              <p:cNvSpPr txBox="1"/>
              <p:nvPr/>
            </p:nvSpPr>
            <p:spPr>
              <a:xfrm rot="5400000">
                <a:off x="4556147" y="4240444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FA9444F-B3DA-6F4B-A4F6-638B5D85CE27}"/>
                  </a:ext>
                </a:extLst>
              </p:cNvPr>
              <p:cNvSpPr txBox="1"/>
              <p:nvPr/>
            </p:nvSpPr>
            <p:spPr>
              <a:xfrm rot="5400000">
                <a:off x="4555592" y="4884440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D1A603C5-6DD3-5546-9D07-5855839D747E}"/>
                  </a:ext>
                </a:extLst>
              </p:cNvPr>
              <p:cNvSpPr txBox="1"/>
              <p:nvPr/>
            </p:nvSpPr>
            <p:spPr>
              <a:xfrm rot="5400000">
                <a:off x="4558839" y="5349258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A079DFBA-0956-694E-85D9-97E8E36BD69C}"/>
                  </a:ext>
                </a:extLst>
              </p:cNvPr>
              <p:cNvSpPr txBox="1"/>
              <p:nvPr/>
            </p:nvSpPr>
            <p:spPr>
              <a:xfrm rot="5400000">
                <a:off x="4558839" y="5956739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174B6ABA-6625-0D4F-B71C-35E0B122BE08}"/>
                  </a:ext>
                </a:extLst>
              </p:cNvPr>
              <p:cNvSpPr txBox="1"/>
              <p:nvPr/>
            </p:nvSpPr>
            <p:spPr>
              <a:xfrm rot="5400000">
                <a:off x="4557804" y="3640313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F8C7D6-13DF-F54D-8E6B-F0D7F689B600}"/>
                </a:ext>
              </a:extLst>
            </p:cNvPr>
            <p:cNvSpPr txBox="1"/>
            <p:nvPr/>
          </p:nvSpPr>
          <p:spPr>
            <a:xfrm rot="5400000">
              <a:off x="4582802" y="4403144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52A447-7521-774F-BFCB-1BA9744A9C59}"/>
                </a:ext>
              </a:extLst>
            </p:cNvPr>
            <p:cNvSpPr txBox="1"/>
            <p:nvPr/>
          </p:nvSpPr>
          <p:spPr>
            <a:xfrm rot="5400000">
              <a:off x="4581953" y="48677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9761610-A659-6548-8CDB-9E442E173BCE}"/>
                </a:ext>
              </a:extLst>
            </p:cNvPr>
            <p:cNvSpPr txBox="1"/>
            <p:nvPr/>
          </p:nvSpPr>
          <p:spPr>
            <a:xfrm rot="5400000">
              <a:off x="4586918" y="5682016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3E496B4-B4D2-E144-AE3C-1C8E7D41EF9F}"/>
                </a:ext>
              </a:extLst>
            </p:cNvPr>
            <p:cNvSpPr txBox="1"/>
            <p:nvPr/>
          </p:nvSpPr>
          <p:spPr>
            <a:xfrm rot="5400000">
              <a:off x="4585335" y="34356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882145D-D7D0-614A-A4F7-2B799DF6BE01}"/>
              </a:ext>
            </a:extLst>
          </p:cNvPr>
          <p:cNvGrpSpPr/>
          <p:nvPr/>
        </p:nvGrpSpPr>
        <p:grpSpPr>
          <a:xfrm>
            <a:off x="1543246" y="1680347"/>
            <a:ext cx="2436042" cy="1273223"/>
            <a:chOff x="2739071" y="2226350"/>
            <a:chExt cx="2436042" cy="1273223"/>
          </a:xfrm>
        </p:grpSpPr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3B81012-1C96-A046-916C-BB21B35D7359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280">
              <a:extLst>
                <a:ext uri="{FF2B5EF4-FFF2-40B4-BE49-F238E27FC236}">
                  <a16:creationId xmlns:a16="http://schemas.microsoft.com/office/drawing/2014/main" id="{B4960249-D306-E642-BBC3-93C28B92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69" name="Text Box 276">
              <a:extLst>
                <a:ext uri="{FF2B5EF4-FFF2-40B4-BE49-F238E27FC236}">
                  <a16:creationId xmlns:a16="http://schemas.microsoft.com/office/drawing/2014/main" id="{EDFC03F4-630C-8842-BA08-84230BA32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D2241EE-3A1D-D348-8D6F-690B83E96D27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71" name="Can 70">
                <a:extLst>
                  <a:ext uri="{FF2B5EF4-FFF2-40B4-BE49-F238E27FC236}">
                    <a16:creationId xmlns:a16="http://schemas.microsoft.com/office/drawing/2014/main" id="{A4FF8771-2D80-2D42-8784-CDBA15860119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2" name="Text Box 305">
                <a:extLst>
                  <a:ext uri="{FF2B5EF4-FFF2-40B4-BE49-F238E27FC236}">
                    <a16:creationId xmlns:a16="http://schemas.microsoft.com/office/drawing/2014/main" id="{2AB59949-6C01-0841-8AA8-A28CD651D6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4423BE6-DD66-2745-9541-3CACAD2CCA87}"/>
              </a:ext>
            </a:extLst>
          </p:cNvPr>
          <p:cNvGrpSpPr/>
          <p:nvPr/>
        </p:nvGrpSpPr>
        <p:grpSpPr>
          <a:xfrm>
            <a:off x="9675504" y="1612994"/>
            <a:ext cx="1615044" cy="1104405"/>
            <a:chOff x="6599795" y="1917794"/>
            <a:chExt cx="1615044" cy="1104405"/>
          </a:xfrm>
        </p:grpSpPr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E0AF5AB-9813-DB4E-8653-D3CABD2C570A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306">
              <a:extLst>
                <a:ext uri="{FF2B5EF4-FFF2-40B4-BE49-F238E27FC236}">
                  <a16:creationId xmlns:a16="http://schemas.microsoft.com/office/drawing/2014/main" id="{FD7CDD46-0183-7244-986B-FD5CE4310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8" name="Text Box 302">
              <a:extLst>
                <a:ext uri="{FF2B5EF4-FFF2-40B4-BE49-F238E27FC236}">
                  <a16:creationId xmlns:a16="http://schemas.microsoft.com/office/drawing/2014/main" id="{E121FE5D-B7C5-0543-9E29-743A7A279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1AB35040-B35D-D349-ABAF-E32E74DA771D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90" name="Can 89">
                <a:extLst>
                  <a:ext uri="{FF2B5EF4-FFF2-40B4-BE49-F238E27FC236}">
                    <a16:creationId xmlns:a16="http://schemas.microsoft.com/office/drawing/2014/main" id="{E4053BED-C0CA-894E-BCE3-F97257406E41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1" name="Text Box 305">
                <a:extLst>
                  <a:ext uri="{FF2B5EF4-FFF2-40B4-BE49-F238E27FC236}">
                    <a16:creationId xmlns:a16="http://schemas.microsoft.com/office/drawing/2014/main" id="{101507F5-7F1F-B242-8528-E98B9DC71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93" name="Group 950">
            <a:extLst>
              <a:ext uri="{FF2B5EF4-FFF2-40B4-BE49-F238E27FC236}">
                <a16:creationId xmlns:a16="http://schemas.microsoft.com/office/drawing/2014/main" id="{ABCA956C-4B7D-E340-864A-48ABA0316177}"/>
              </a:ext>
            </a:extLst>
          </p:cNvPr>
          <p:cNvGrpSpPr>
            <a:grpSpLocks/>
          </p:cNvGrpSpPr>
          <p:nvPr/>
        </p:nvGrpSpPr>
        <p:grpSpPr bwMode="auto">
          <a:xfrm>
            <a:off x="3574477" y="2299853"/>
            <a:ext cx="440889" cy="845230"/>
            <a:chOff x="4140" y="429"/>
            <a:chExt cx="1425" cy="2396"/>
          </a:xfrm>
        </p:grpSpPr>
        <p:sp>
          <p:nvSpPr>
            <p:cNvPr id="138" name="Freeform 951">
              <a:extLst>
                <a:ext uri="{FF2B5EF4-FFF2-40B4-BE49-F238E27FC236}">
                  <a16:creationId xmlns:a16="http://schemas.microsoft.com/office/drawing/2014/main" id="{BEC53050-CE55-C048-94B2-B13A3B449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9" name="Rectangle 952">
              <a:extLst>
                <a:ext uri="{FF2B5EF4-FFF2-40B4-BE49-F238E27FC236}">
                  <a16:creationId xmlns:a16="http://schemas.microsoft.com/office/drawing/2014/main" id="{0075691F-852F-B748-AC69-75F180442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0" name="Freeform 953">
              <a:extLst>
                <a:ext uri="{FF2B5EF4-FFF2-40B4-BE49-F238E27FC236}">
                  <a16:creationId xmlns:a16="http://schemas.microsoft.com/office/drawing/2014/main" id="{8FDA778E-6B19-EE4F-9406-F91542E6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1" name="Freeform 954">
              <a:extLst>
                <a:ext uri="{FF2B5EF4-FFF2-40B4-BE49-F238E27FC236}">
                  <a16:creationId xmlns:a16="http://schemas.microsoft.com/office/drawing/2014/main" id="{FF6014A4-185F-B34E-98B0-F40607698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55">
              <a:extLst>
                <a:ext uri="{FF2B5EF4-FFF2-40B4-BE49-F238E27FC236}">
                  <a16:creationId xmlns:a16="http://schemas.microsoft.com/office/drawing/2014/main" id="{708BAA4A-72FE-424B-AA6B-E6A0C7EE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3" name="Group 956">
              <a:extLst>
                <a:ext uri="{FF2B5EF4-FFF2-40B4-BE49-F238E27FC236}">
                  <a16:creationId xmlns:a16="http://schemas.microsoft.com/office/drawing/2014/main" id="{7F145111-9F6B-E54B-B653-F2DD78466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8" name="AutoShape 957">
                <a:extLst>
                  <a:ext uri="{FF2B5EF4-FFF2-40B4-BE49-F238E27FC236}">
                    <a16:creationId xmlns:a16="http://schemas.microsoft.com/office/drawing/2014/main" id="{80D29076-83BE-334C-857C-02E3A8DC2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AutoShape 958">
                <a:extLst>
                  <a:ext uri="{FF2B5EF4-FFF2-40B4-BE49-F238E27FC236}">
                    <a16:creationId xmlns:a16="http://schemas.microsoft.com/office/drawing/2014/main" id="{FC57FCE5-81F5-7A44-B968-1DF18029F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4" name="Rectangle 959">
              <a:extLst>
                <a:ext uri="{FF2B5EF4-FFF2-40B4-BE49-F238E27FC236}">
                  <a16:creationId xmlns:a16="http://schemas.microsoft.com/office/drawing/2014/main" id="{CB9527BA-9F84-9445-8A58-BF11F357A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960">
              <a:extLst>
                <a:ext uri="{FF2B5EF4-FFF2-40B4-BE49-F238E27FC236}">
                  <a16:creationId xmlns:a16="http://schemas.microsoft.com/office/drawing/2014/main" id="{CE5E6C6A-F545-4547-A2DD-88D343E47B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6" name="AutoShape 961">
                <a:extLst>
                  <a:ext uri="{FF2B5EF4-FFF2-40B4-BE49-F238E27FC236}">
                    <a16:creationId xmlns:a16="http://schemas.microsoft.com/office/drawing/2014/main" id="{9278890E-78DF-D947-9B9D-9485E14FA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AutoShape 962">
                <a:extLst>
                  <a:ext uri="{FF2B5EF4-FFF2-40B4-BE49-F238E27FC236}">
                    <a16:creationId xmlns:a16="http://schemas.microsoft.com/office/drawing/2014/main" id="{B025ED3B-6779-514E-8A49-FF4BE8088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6" name="Rectangle 963">
              <a:extLst>
                <a:ext uri="{FF2B5EF4-FFF2-40B4-BE49-F238E27FC236}">
                  <a16:creationId xmlns:a16="http://schemas.microsoft.com/office/drawing/2014/main" id="{AD9FB474-DE2E-8042-9BB0-B1BA7D9B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7" name="Rectangle 964">
              <a:extLst>
                <a:ext uri="{FF2B5EF4-FFF2-40B4-BE49-F238E27FC236}">
                  <a16:creationId xmlns:a16="http://schemas.microsoft.com/office/drawing/2014/main" id="{27989A60-9F89-A94C-B882-37B7A7CFF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8" name="Group 965">
              <a:extLst>
                <a:ext uri="{FF2B5EF4-FFF2-40B4-BE49-F238E27FC236}">
                  <a16:creationId xmlns:a16="http://schemas.microsoft.com/office/drawing/2014/main" id="{7204D398-B7FA-4443-8EC1-9E367BB0C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4" name="AutoShape 966">
                <a:extLst>
                  <a:ext uri="{FF2B5EF4-FFF2-40B4-BE49-F238E27FC236}">
                    <a16:creationId xmlns:a16="http://schemas.microsoft.com/office/drawing/2014/main" id="{0DD2D531-EE6C-2A4F-B8AF-3ED5D50A2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AutoShape 967">
                <a:extLst>
                  <a:ext uri="{FF2B5EF4-FFF2-40B4-BE49-F238E27FC236}">
                    <a16:creationId xmlns:a16="http://schemas.microsoft.com/office/drawing/2014/main" id="{1C3B38AE-43F6-0245-9CFF-5B3921A9D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9" name="Freeform 968">
              <a:extLst>
                <a:ext uri="{FF2B5EF4-FFF2-40B4-BE49-F238E27FC236}">
                  <a16:creationId xmlns:a16="http://schemas.microsoft.com/office/drawing/2014/main" id="{1BDF21FC-8B1A-894C-9E02-0E448BB2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0" name="Group 969">
              <a:extLst>
                <a:ext uri="{FF2B5EF4-FFF2-40B4-BE49-F238E27FC236}">
                  <a16:creationId xmlns:a16="http://schemas.microsoft.com/office/drawing/2014/main" id="{D115D453-06A2-2748-B989-E2DFA1804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2" name="AutoShape 970">
                <a:extLst>
                  <a:ext uri="{FF2B5EF4-FFF2-40B4-BE49-F238E27FC236}">
                    <a16:creationId xmlns:a16="http://schemas.microsoft.com/office/drawing/2014/main" id="{D6322581-835C-DD4C-9573-3314F1FC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AutoShape 971">
                <a:extLst>
                  <a:ext uri="{FF2B5EF4-FFF2-40B4-BE49-F238E27FC236}">
                    <a16:creationId xmlns:a16="http://schemas.microsoft.com/office/drawing/2014/main" id="{77AC41BB-DF33-A44D-A5CE-276F109AA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1" name="Rectangle 972">
              <a:extLst>
                <a:ext uri="{FF2B5EF4-FFF2-40B4-BE49-F238E27FC236}">
                  <a16:creationId xmlns:a16="http://schemas.microsoft.com/office/drawing/2014/main" id="{7C7B8939-6916-5543-B722-0451C74E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2" name="Freeform 973">
              <a:extLst>
                <a:ext uri="{FF2B5EF4-FFF2-40B4-BE49-F238E27FC236}">
                  <a16:creationId xmlns:a16="http://schemas.microsoft.com/office/drawing/2014/main" id="{BE2C9BA6-10CA-F241-9AE4-61A01B080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3" name="Freeform 974">
              <a:extLst>
                <a:ext uri="{FF2B5EF4-FFF2-40B4-BE49-F238E27FC236}">
                  <a16:creationId xmlns:a16="http://schemas.microsoft.com/office/drawing/2014/main" id="{BC288F3B-6210-5645-AC53-4D864BD3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4" name="Oval 975">
              <a:extLst>
                <a:ext uri="{FF2B5EF4-FFF2-40B4-BE49-F238E27FC236}">
                  <a16:creationId xmlns:a16="http://schemas.microsoft.com/office/drawing/2014/main" id="{A22FAB6A-D318-2E41-8F46-B16E042F2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Freeform 976">
              <a:extLst>
                <a:ext uri="{FF2B5EF4-FFF2-40B4-BE49-F238E27FC236}">
                  <a16:creationId xmlns:a16="http://schemas.microsoft.com/office/drawing/2014/main" id="{42C6C62C-F4B9-C94F-AFC9-19181A15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AutoShape 977">
              <a:extLst>
                <a:ext uri="{FF2B5EF4-FFF2-40B4-BE49-F238E27FC236}">
                  <a16:creationId xmlns:a16="http://schemas.microsoft.com/office/drawing/2014/main" id="{60E35B08-4C94-1F4D-93DF-F7EA9105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AutoShape 978">
              <a:extLst>
                <a:ext uri="{FF2B5EF4-FFF2-40B4-BE49-F238E27FC236}">
                  <a16:creationId xmlns:a16="http://schemas.microsoft.com/office/drawing/2014/main" id="{7BE12264-7D43-CB45-9EEE-CD53D0645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Oval 979">
              <a:extLst>
                <a:ext uri="{FF2B5EF4-FFF2-40B4-BE49-F238E27FC236}">
                  <a16:creationId xmlns:a16="http://schemas.microsoft.com/office/drawing/2014/main" id="{F3D08A90-39B0-C74A-B6F1-6B809131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Oval 980">
              <a:extLst>
                <a:ext uri="{FF2B5EF4-FFF2-40B4-BE49-F238E27FC236}">
                  <a16:creationId xmlns:a16="http://schemas.microsoft.com/office/drawing/2014/main" id="{1E426AD2-D783-0148-9543-37F4A2CF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Oval 981">
              <a:extLst>
                <a:ext uri="{FF2B5EF4-FFF2-40B4-BE49-F238E27FC236}">
                  <a16:creationId xmlns:a16="http://schemas.microsoft.com/office/drawing/2014/main" id="{750132FD-52EB-C542-BF05-E0FF34CC9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Rectangle 982">
              <a:extLst>
                <a:ext uri="{FF2B5EF4-FFF2-40B4-BE49-F238E27FC236}">
                  <a16:creationId xmlns:a16="http://schemas.microsoft.com/office/drawing/2014/main" id="{F2B36ADE-DFE4-FB49-8B63-D777C6BAC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C2AD622-D9EF-5342-96BC-AFE7888D20B0}"/>
              </a:ext>
            </a:extLst>
          </p:cNvPr>
          <p:cNvGrpSpPr/>
          <p:nvPr/>
        </p:nvGrpSpPr>
        <p:grpSpPr>
          <a:xfrm>
            <a:off x="9304406" y="2369415"/>
            <a:ext cx="753999" cy="373786"/>
            <a:chOff x="7493876" y="2774731"/>
            <a:chExt cx="1481958" cy="894622"/>
          </a:xfrm>
        </p:grpSpPr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083CDCE-EC03-9449-8812-048E11AB79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F2E25009-C5B9-9A45-ACF1-0525A3572E9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6E78113C-0293-364C-AD1F-EF5D11A42EA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609ED3E-0F9C-1546-91AC-2E937D7DE2D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C7AA3A4-FD2A-E345-8180-3157AA2FAF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F9A15430-C567-0A47-B64D-9234C5B952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79D4B9D3-4716-A940-9256-F78D2CCB35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6867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D8C77EC-2308-2540-8046-6D5C756D814C}"/>
              </a:ext>
            </a:extLst>
          </p:cNvPr>
          <p:cNvSpPr/>
          <p:nvPr/>
        </p:nvSpPr>
        <p:spPr>
          <a:xfrm>
            <a:off x="983673" y="1551708"/>
            <a:ext cx="11000509" cy="444730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Selected NETCONF Operations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114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0E1D940-7781-1842-8960-20F88A06508A}"/>
              </a:ext>
            </a:extLst>
          </p:cNvPr>
          <p:cNvSpPr txBox="1"/>
          <p:nvPr/>
        </p:nvSpPr>
        <p:spPr>
          <a:xfrm>
            <a:off x="1052945" y="1659081"/>
            <a:ext cx="10737273" cy="4124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000250" indent="-1931988">
              <a:spcAft>
                <a:spcPts val="1200"/>
              </a:spcAft>
            </a:pPr>
            <a:r>
              <a:rPr lang="en-US" sz="2800" dirty="0"/>
              <a:t>NETCONF              Operation Description</a:t>
            </a:r>
          </a:p>
          <a:p>
            <a:pPr marL="2635250" indent="-2635250"/>
            <a:r>
              <a:rPr lang="en-US" sz="2400" dirty="0"/>
              <a:t>&lt;get-config&gt;                </a:t>
            </a:r>
            <a:r>
              <a:rPr lang="en-US" sz="2000" dirty="0"/>
              <a:t>Retrieve all or part of a given configuration. A device may have multiple configurations. 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&lt;get&gt;                            </a:t>
            </a:r>
            <a:r>
              <a:rPr lang="en-US" sz="2000" dirty="0"/>
              <a:t>Retrieve all or part of both configuration state and operational state data.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&lt;edit-config&gt;              </a:t>
            </a:r>
            <a:r>
              <a:rPr lang="en-US" sz="2000" dirty="0"/>
              <a:t>Change specified (possibly running) configuration at managed device. Managed device &lt;rpc-reply&gt; contains &lt;ok&gt;  or &lt;rpcerror&gt; with rollback.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&lt;lock&gt;, &lt;unlock&gt;        </a:t>
            </a:r>
            <a:r>
              <a:rPr lang="en-US" sz="2000" dirty="0"/>
              <a:t>Lock (unlock) configuration datastore at managed device (to lock out NETCONF, SNMP, or CLIs commands from other sources).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000" dirty="0"/>
              <a:t>&lt;create-subscription&gt;</a:t>
            </a:r>
            <a:r>
              <a:rPr lang="en-US" sz="2400" dirty="0"/>
              <a:t>,    </a:t>
            </a:r>
            <a:r>
              <a:rPr lang="en-US" sz="2000" dirty="0"/>
              <a:t>Enable event notification subscription from managed device</a:t>
            </a:r>
          </a:p>
          <a:p>
            <a:pPr marL="2635250" indent="-2635250"/>
            <a:r>
              <a:rPr lang="en-US" sz="2400" dirty="0"/>
              <a:t>&lt;notification&gt;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F0778F-4B98-AF40-B6AE-4E4DFD747426}"/>
              </a:ext>
            </a:extLst>
          </p:cNvPr>
          <p:cNvCxnSpPr/>
          <p:nvPr/>
        </p:nvCxnSpPr>
        <p:spPr>
          <a:xfrm>
            <a:off x="983673" y="2189018"/>
            <a:ext cx="10986655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CC42771-C624-734B-AD91-E9F06EC042C5}"/>
              </a:ext>
            </a:extLst>
          </p:cNvPr>
          <p:cNvCxnSpPr/>
          <p:nvPr/>
        </p:nvCxnSpPr>
        <p:spPr>
          <a:xfrm>
            <a:off x="3546767" y="1551709"/>
            <a:ext cx="0" cy="446116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182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Sample NETCONF RPC message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115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A03289A-CF46-3D45-BA01-40D4BF3D08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69974" y="1385449"/>
            <a:ext cx="7886368" cy="50292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FB9B8D-5735-8049-B0DB-FBBEAAC39146}"/>
              </a:ext>
            </a:extLst>
          </p:cNvPr>
          <p:cNvSpPr txBox="1"/>
          <p:nvPr/>
        </p:nvSpPr>
        <p:spPr>
          <a:xfrm>
            <a:off x="4821382" y="1648686"/>
            <a:ext cx="19382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 note message id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78A57B5-8F21-EF47-ACCE-13A131C0F4D8}"/>
              </a:ext>
            </a:extLst>
          </p:cNvPr>
          <p:cNvSpPr txBox="1"/>
          <p:nvPr/>
        </p:nvSpPr>
        <p:spPr>
          <a:xfrm>
            <a:off x="4197927" y="2770904"/>
            <a:ext cx="37364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the running configuration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CB67E0C-9F75-9C4D-81D9-6224CAB5865B}"/>
              </a:ext>
            </a:extLst>
          </p:cNvPr>
          <p:cNvSpPr txBox="1"/>
          <p:nvPr/>
        </p:nvSpPr>
        <p:spPr>
          <a:xfrm>
            <a:off x="7010400" y="4364176"/>
            <a:ext cx="4993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MTU of Ethernet 0/0 interface to 1500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8E5BAA9-5921-EF45-94E0-9A8026046319}"/>
              </a:ext>
            </a:extLst>
          </p:cNvPr>
          <p:cNvSpPr txBox="1"/>
          <p:nvPr/>
        </p:nvSpPr>
        <p:spPr>
          <a:xfrm>
            <a:off x="4197928" y="2244432"/>
            <a:ext cx="2559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a configuration</a:t>
            </a:r>
          </a:p>
        </p:txBody>
      </p:sp>
    </p:spTree>
    <p:extLst>
      <p:ext uri="{BB962C8B-B14F-4D97-AF65-F5344CB8AC3E}">
        <p14:creationId xmlns:p14="http://schemas.microsoft.com/office/powerpoint/2010/main" val="344264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3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5518" y="1391517"/>
            <a:ext cx="6376555" cy="517553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data modeling language used to specify structure, syntax, semantics of NETCONF network management data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built-in data types, like SMI</a:t>
            </a:r>
          </a:p>
          <a:p>
            <a:r>
              <a:rPr lang="en-US" dirty="0"/>
              <a:t>XML document describing device, capabilities can be generated from YANG description</a:t>
            </a:r>
          </a:p>
          <a:p>
            <a:r>
              <a:rPr lang="en-US" dirty="0"/>
              <a:t>can express constraints among data that must be satisfied by a valid NETCONF configuration</a:t>
            </a:r>
          </a:p>
          <a:p>
            <a:pPr lvl="1"/>
            <a:r>
              <a:rPr lang="en-US" dirty="0"/>
              <a:t>ensure NETCONF configurations satisfy correctness, consistency constraints</a:t>
            </a:r>
          </a:p>
          <a:p>
            <a:endParaRPr lang="en-US" dirty="0"/>
          </a:p>
          <a:p>
            <a:endParaRPr lang="en-US" dirty="0"/>
          </a:p>
          <a:p>
            <a:pPr>
              <a:lnSpc>
                <a:spcPct val="100000"/>
              </a:lnSpc>
            </a:pPr>
            <a:endParaRPr lang="en-US" dirty="0"/>
          </a:p>
          <a:p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YANG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116</a:t>
            </a:fld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F606A3D-98C7-3141-9E6D-C036C17D0F9C}"/>
              </a:ext>
            </a:extLst>
          </p:cNvPr>
          <p:cNvGrpSpPr/>
          <p:nvPr/>
        </p:nvGrpSpPr>
        <p:grpSpPr>
          <a:xfrm>
            <a:off x="9663823" y="5371916"/>
            <a:ext cx="683116" cy="378456"/>
            <a:chOff x="7493876" y="2774731"/>
            <a:chExt cx="1481958" cy="894622"/>
          </a:xfrm>
        </p:grpSpPr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5DA5E18-8686-E145-8DA5-23811B6F833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0E24713D-6530-5246-97DB-AF19A2CAC2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06C74977-1030-FB41-A614-193B93F7AC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127BBA03-0BDD-F740-9E2D-974E1CC711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F8717235-AC5D-134F-80AE-3CC3D66FFD9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1E576169-3560-EE42-A93A-6D7E4128B08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0C3A701-7033-7341-9E86-9495726B58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D23F822-9A2F-B44F-AC96-3AE7F7D6DADE}"/>
              </a:ext>
            </a:extLst>
          </p:cNvPr>
          <p:cNvGrpSpPr/>
          <p:nvPr/>
        </p:nvGrpSpPr>
        <p:grpSpPr>
          <a:xfrm>
            <a:off x="8013954" y="4940871"/>
            <a:ext cx="1784742" cy="783771"/>
            <a:chOff x="3623562" y="5108298"/>
            <a:chExt cx="1784742" cy="783771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71212A8D-7779-1F4E-994D-9782B0EB081D}"/>
                </a:ext>
              </a:extLst>
            </p:cNvPr>
            <p:cNvSpPr/>
            <p:nvPr/>
          </p:nvSpPr>
          <p:spPr>
            <a:xfrm flipH="1">
              <a:off x="4018890" y="5238925"/>
              <a:ext cx="1389414" cy="65314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414" h="653144">
                  <a:moveTo>
                    <a:pt x="59377" y="415637"/>
                  </a:moveTo>
                  <a:cubicBezTo>
                    <a:pt x="285008" y="332510"/>
                    <a:pt x="320635" y="320634"/>
                    <a:pt x="605641" y="0"/>
                  </a:cubicBezTo>
                  <a:lnTo>
                    <a:pt x="1389414" y="391887"/>
                  </a:lnTo>
                  <a:cubicBezTo>
                    <a:pt x="395845" y="482932"/>
                    <a:pt x="601683" y="407720"/>
                    <a:pt x="0" y="653144"/>
                  </a:cubicBezTo>
                  <a:lnTo>
                    <a:pt x="59377" y="415637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306">
              <a:extLst>
                <a:ext uri="{FF2B5EF4-FFF2-40B4-BE49-F238E27FC236}">
                  <a16:creationId xmlns:a16="http://schemas.microsoft.com/office/drawing/2014/main" id="{1823057F-3197-5D4C-81D8-0BF2CBC1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562" y="5108298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1" name="Text Box 302">
              <a:extLst>
                <a:ext uri="{FF2B5EF4-FFF2-40B4-BE49-F238E27FC236}">
                  <a16:creationId xmlns:a16="http://schemas.microsoft.com/office/drawing/2014/main" id="{08B55003-F1A9-4F4F-91D6-F5A5B994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6136" y="5229255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243CA48-FE15-8B4E-8158-1652A5CD3B6B}"/>
                </a:ext>
              </a:extLst>
            </p:cNvPr>
            <p:cNvGrpSpPr/>
            <p:nvPr/>
          </p:nvGrpSpPr>
          <p:grpSpPr>
            <a:xfrm>
              <a:off x="4254952" y="5203301"/>
              <a:ext cx="533735" cy="344384"/>
              <a:chOff x="7290003" y="1864426"/>
              <a:chExt cx="533735" cy="344384"/>
            </a:xfrm>
          </p:grpSpPr>
          <p:sp>
            <p:nvSpPr>
              <p:cNvPr id="83" name="Can 82">
                <a:extLst>
                  <a:ext uri="{FF2B5EF4-FFF2-40B4-BE49-F238E27FC236}">
                    <a16:creationId xmlns:a16="http://schemas.microsoft.com/office/drawing/2014/main" id="{142E2D1C-22B8-D94C-BB90-336419FC22A0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 Box 305">
                <a:extLst>
                  <a:ext uri="{FF2B5EF4-FFF2-40B4-BE49-F238E27FC236}">
                    <a16:creationId xmlns:a16="http://schemas.microsoft.com/office/drawing/2014/main" id="{CBAEAD6A-F525-D14A-9DA6-3253321719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EB98826-276D-9848-8572-028367A9E935}"/>
              </a:ext>
            </a:extLst>
          </p:cNvPr>
          <p:cNvGrpSpPr/>
          <p:nvPr/>
        </p:nvGrpSpPr>
        <p:grpSpPr>
          <a:xfrm>
            <a:off x="8876921" y="1455558"/>
            <a:ext cx="2432414" cy="1421499"/>
            <a:chOff x="6729466" y="2092868"/>
            <a:chExt cx="2432414" cy="1421499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9D2213A-504A-2A45-8376-9000F273045C}"/>
                </a:ext>
              </a:extLst>
            </p:cNvPr>
            <p:cNvSpPr/>
            <p:nvPr/>
          </p:nvSpPr>
          <p:spPr>
            <a:xfrm flipH="1">
              <a:off x="7131647" y="2745280"/>
              <a:ext cx="1600398" cy="585409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851" h="585409">
                  <a:moveTo>
                    <a:pt x="41393" y="206474"/>
                  </a:moveTo>
                  <a:cubicBezTo>
                    <a:pt x="186988" y="162723"/>
                    <a:pt x="239468" y="114212"/>
                    <a:pt x="299240" y="0"/>
                  </a:cubicBezTo>
                  <a:cubicBezTo>
                    <a:pt x="766287" y="135093"/>
                    <a:pt x="734070" y="180625"/>
                    <a:pt x="1463851" y="83572"/>
                  </a:cubicBezTo>
                  <a:cubicBezTo>
                    <a:pt x="672235" y="284786"/>
                    <a:pt x="601683" y="339985"/>
                    <a:pt x="0" y="585409"/>
                  </a:cubicBezTo>
                  <a:lnTo>
                    <a:pt x="41393" y="206474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80">
              <a:extLst>
                <a:ext uri="{FF2B5EF4-FFF2-40B4-BE49-F238E27FC236}">
                  <a16:creationId xmlns:a16="http://schemas.microsoft.com/office/drawing/2014/main" id="{DE4D1568-C98F-ED4D-AC87-B44C6EAC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9466" y="2201533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" name="Text Box 276">
              <a:extLst>
                <a:ext uri="{FF2B5EF4-FFF2-40B4-BE49-F238E27FC236}">
                  <a16:creationId xmlns:a16="http://schemas.microsoft.com/office/drawing/2014/main" id="{0FF0CD43-3F2A-0B49-BB21-15378B104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1500" y="2244164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7BC9D83-C123-7C4E-BFE2-3F723A6E9138}"/>
                </a:ext>
              </a:extLst>
            </p:cNvPr>
            <p:cNvGrpSpPr/>
            <p:nvPr/>
          </p:nvGrpSpPr>
          <p:grpSpPr>
            <a:xfrm>
              <a:off x="8113557" y="2092868"/>
              <a:ext cx="897159" cy="395103"/>
              <a:chOff x="7338951" y="1864426"/>
              <a:chExt cx="427511" cy="344384"/>
            </a:xfrm>
          </p:grpSpPr>
          <p:sp>
            <p:nvSpPr>
              <p:cNvPr id="70" name="Can 69">
                <a:extLst>
                  <a:ext uri="{FF2B5EF4-FFF2-40B4-BE49-F238E27FC236}">
                    <a16:creationId xmlns:a16="http://schemas.microsoft.com/office/drawing/2014/main" id="{35DCECAD-DC6B-8840-8AF5-C3FB3FB8A24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1" name="Text Box 305">
                <a:extLst>
                  <a:ext uri="{FF2B5EF4-FFF2-40B4-BE49-F238E27FC236}">
                    <a16:creationId xmlns:a16="http://schemas.microsoft.com/office/drawing/2014/main" id="{3DEF16CC-8733-2443-9B6C-9B5452EB92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28" name="Group 906">
              <a:extLst>
                <a:ext uri="{FF2B5EF4-FFF2-40B4-BE49-F238E27FC236}">
                  <a16:creationId xmlns:a16="http://schemas.microsoft.com/office/drawing/2014/main" id="{C44082C3-458C-F24D-9324-6617C9A6E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92311" y="2648933"/>
              <a:ext cx="469569" cy="865434"/>
              <a:chOff x="4140" y="429"/>
              <a:chExt cx="1425" cy="2396"/>
            </a:xfrm>
          </p:grpSpPr>
          <p:sp>
            <p:nvSpPr>
              <p:cNvPr id="29" name="Freeform 907">
                <a:extLst>
                  <a:ext uri="{FF2B5EF4-FFF2-40B4-BE49-F238E27FC236}">
                    <a16:creationId xmlns:a16="http://schemas.microsoft.com/office/drawing/2014/main" id="{8208EDDA-D009-5A48-868D-24905F99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Rectangle 908">
                <a:extLst>
                  <a:ext uri="{FF2B5EF4-FFF2-40B4-BE49-F238E27FC236}">
                    <a16:creationId xmlns:a16="http://schemas.microsoft.com/office/drawing/2014/main" id="{502A488F-E60D-2A41-8FFB-53A2AD13F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" name="Freeform 909">
                <a:extLst>
                  <a:ext uri="{FF2B5EF4-FFF2-40B4-BE49-F238E27FC236}">
                    <a16:creationId xmlns:a16="http://schemas.microsoft.com/office/drawing/2014/main" id="{6DD1C4C2-2836-2540-B183-C42F8585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Freeform 910">
                <a:extLst>
                  <a:ext uri="{FF2B5EF4-FFF2-40B4-BE49-F238E27FC236}">
                    <a16:creationId xmlns:a16="http://schemas.microsoft.com/office/drawing/2014/main" id="{19C58345-7A41-7C4A-A256-7505EC2A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Rectangle 911">
                <a:extLst>
                  <a:ext uri="{FF2B5EF4-FFF2-40B4-BE49-F238E27FC236}">
                    <a16:creationId xmlns:a16="http://schemas.microsoft.com/office/drawing/2014/main" id="{5BAA8BFB-DB82-F34F-8229-2D9EE4718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4" name="Group 912">
                <a:extLst>
                  <a:ext uri="{FF2B5EF4-FFF2-40B4-BE49-F238E27FC236}">
                    <a16:creationId xmlns:a16="http://schemas.microsoft.com/office/drawing/2014/main" id="{8F339325-C9EF-3C4B-8D6A-C8CD844802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9" name="AutoShape 913">
                  <a:extLst>
                    <a:ext uri="{FF2B5EF4-FFF2-40B4-BE49-F238E27FC236}">
                      <a16:creationId xmlns:a16="http://schemas.microsoft.com/office/drawing/2014/main" id="{A77DF795-26B2-C64C-871C-3CE9C5300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60" name="AutoShape 914">
                  <a:extLst>
                    <a:ext uri="{FF2B5EF4-FFF2-40B4-BE49-F238E27FC236}">
                      <a16:creationId xmlns:a16="http://schemas.microsoft.com/office/drawing/2014/main" id="{830EDEEB-69EB-FF4D-A3DF-4FADAE4AD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5" name="Rectangle 915">
                <a:extLst>
                  <a:ext uri="{FF2B5EF4-FFF2-40B4-BE49-F238E27FC236}">
                    <a16:creationId xmlns:a16="http://schemas.microsoft.com/office/drawing/2014/main" id="{C1BD663B-C40E-E544-96F0-1F7291C93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6" name="Group 916">
                <a:extLst>
                  <a:ext uri="{FF2B5EF4-FFF2-40B4-BE49-F238E27FC236}">
                    <a16:creationId xmlns:a16="http://schemas.microsoft.com/office/drawing/2014/main" id="{B775DF3E-8CF2-4A48-B17F-4D7CA72EBD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7" name="AutoShape 917">
                  <a:extLst>
                    <a:ext uri="{FF2B5EF4-FFF2-40B4-BE49-F238E27FC236}">
                      <a16:creationId xmlns:a16="http://schemas.microsoft.com/office/drawing/2014/main" id="{B24BFCAF-EB02-AD40-A42E-AC1301327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8" name="AutoShape 918">
                  <a:extLst>
                    <a:ext uri="{FF2B5EF4-FFF2-40B4-BE49-F238E27FC236}">
                      <a16:creationId xmlns:a16="http://schemas.microsoft.com/office/drawing/2014/main" id="{E89E0C9B-094E-EB4D-B92B-5EFC0AAE8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7" name="Rectangle 919">
                <a:extLst>
                  <a:ext uri="{FF2B5EF4-FFF2-40B4-BE49-F238E27FC236}">
                    <a16:creationId xmlns:a16="http://schemas.microsoft.com/office/drawing/2014/main" id="{3D896851-E44C-7D41-8271-208691F6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" name="Rectangle 920">
                <a:extLst>
                  <a:ext uri="{FF2B5EF4-FFF2-40B4-BE49-F238E27FC236}">
                    <a16:creationId xmlns:a16="http://schemas.microsoft.com/office/drawing/2014/main" id="{275FEE35-7686-B447-AFFC-541443FC4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9" name="Group 921">
                <a:extLst>
                  <a:ext uri="{FF2B5EF4-FFF2-40B4-BE49-F238E27FC236}">
                    <a16:creationId xmlns:a16="http://schemas.microsoft.com/office/drawing/2014/main" id="{ED581CA1-912D-2243-A9FF-7AB45DDB3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5" name="AutoShape 922">
                  <a:extLst>
                    <a:ext uri="{FF2B5EF4-FFF2-40B4-BE49-F238E27FC236}">
                      <a16:creationId xmlns:a16="http://schemas.microsoft.com/office/drawing/2014/main" id="{6BDED07D-9689-124D-801E-E9831EF4A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6" name="AutoShape 923">
                  <a:extLst>
                    <a:ext uri="{FF2B5EF4-FFF2-40B4-BE49-F238E27FC236}">
                      <a16:creationId xmlns:a16="http://schemas.microsoft.com/office/drawing/2014/main" id="{3A35C3FC-F1D4-FF49-98B0-030D2312A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0" name="Freeform 924">
                <a:extLst>
                  <a:ext uri="{FF2B5EF4-FFF2-40B4-BE49-F238E27FC236}">
                    <a16:creationId xmlns:a16="http://schemas.microsoft.com/office/drawing/2014/main" id="{2A345774-9586-3541-875A-A1635B30D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" name="Group 925">
                <a:extLst>
                  <a:ext uri="{FF2B5EF4-FFF2-40B4-BE49-F238E27FC236}">
                    <a16:creationId xmlns:a16="http://schemas.microsoft.com/office/drawing/2014/main" id="{095DBB1A-C544-F343-9C99-CEFB3B93D4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3" name="AutoShape 926">
                  <a:extLst>
                    <a:ext uri="{FF2B5EF4-FFF2-40B4-BE49-F238E27FC236}">
                      <a16:creationId xmlns:a16="http://schemas.microsoft.com/office/drawing/2014/main" id="{AE16C66D-320F-094A-81F8-9ABAF8A15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4" name="AutoShape 927">
                  <a:extLst>
                    <a:ext uri="{FF2B5EF4-FFF2-40B4-BE49-F238E27FC236}">
                      <a16:creationId xmlns:a16="http://schemas.microsoft.com/office/drawing/2014/main" id="{523998E8-41BA-E24E-84EE-A54D2B47B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2" name="Rectangle 928">
                <a:extLst>
                  <a:ext uri="{FF2B5EF4-FFF2-40B4-BE49-F238E27FC236}">
                    <a16:creationId xmlns:a16="http://schemas.microsoft.com/office/drawing/2014/main" id="{B87E5718-1DC7-9D4A-9CE6-17F664BB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Freeform 929">
                <a:extLst>
                  <a:ext uri="{FF2B5EF4-FFF2-40B4-BE49-F238E27FC236}">
                    <a16:creationId xmlns:a16="http://schemas.microsoft.com/office/drawing/2014/main" id="{53306BDA-9211-7946-A859-5E32C4380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930">
                <a:extLst>
                  <a:ext uri="{FF2B5EF4-FFF2-40B4-BE49-F238E27FC236}">
                    <a16:creationId xmlns:a16="http://schemas.microsoft.com/office/drawing/2014/main" id="{C53A5534-49DD-0240-9556-9F38F659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" name="Oval 931">
                <a:extLst>
                  <a:ext uri="{FF2B5EF4-FFF2-40B4-BE49-F238E27FC236}">
                    <a16:creationId xmlns:a16="http://schemas.microsoft.com/office/drawing/2014/main" id="{BD4129A8-9A64-B24D-8B26-DDD0B449A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" name="Freeform 932">
                <a:extLst>
                  <a:ext uri="{FF2B5EF4-FFF2-40B4-BE49-F238E27FC236}">
                    <a16:creationId xmlns:a16="http://schemas.microsoft.com/office/drawing/2014/main" id="{F6B1695E-8046-8D4D-AEEA-5BA4388C7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" name="AutoShape 933">
                <a:extLst>
                  <a:ext uri="{FF2B5EF4-FFF2-40B4-BE49-F238E27FC236}">
                    <a16:creationId xmlns:a16="http://schemas.microsoft.com/office/drawing/2014/main" id="{64CB52F4-7A9D-7A4A-8631-E0426489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8" name="AutoShape 934">
                <a:extLst>
                  <a:ext uri="{FF2B5EF4-FFF2-40B4-BE49-F238E27FC236}">
                    <a16:creationId xmlns:a16="http://schemas.microsoft.com/office/drawing/2014/main" id="{38CAFD50-D5E7-7247-9BFA-09F90783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9" name="Oval 935">
                <a:extLst>
                  <a:ext uri="{FF2B5EF4-FFF2-40B4-BE49-F238E27FC236}">
                    <a16:creationId xmlns:a16="http://schemas.microsoft.com/office/drawing/2014/main" id="{42695772-FEC5-8C4D-B625-FEBB960FD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0" name="Oval 936">
                <a:extLst>
                  <a:ext uri="{FF2B5EF4-FFF2-40B4-BE49-F238E27FC236}">
                    <a16:creationId xmlns:a16="http://schemas.microsoft.com/office/drawing/2014/main" id="{A7C9DD1B-901B-9548-B916-8B920CE3B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1" name="Oval 937">
                <a:extLst>
                  <a:ext uri="{FF2B5EF4-FFF2-40B4-BE49-F238E27FC236}">
                    <a16:creationId xmlns:a16="http://schemas.microsoft.com/office/drawing/2014/main" id="{E59349FE-1FA2-C041-90A8-60904FC16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2" name="Rectangle 938">
                <a:extLst>
                  <a:ext uri="{FF2B5EF4-FFF2-40B4-BE49-F238E27FC236}">
                    <a16:creationId xmlns:a16="http://schemas.microsoft.com/office/drawing/2014/main" id="{19D06E58-CCA0-964B-A6B9-7F0BA828F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sp>
        <p:nvSpPr>
          <p:cNvPr id="125" name="Right Arrow 124">
            <a:extLst>
              <a:ext uri="{FF2B5EF4-FFF2-40B4-BE49-F238E27FC236}">
                <a16:creationId xmlns:a16="http://schemas.microsoft.com/office/drawing/2014/main" id="{C4204DC0-E7B2-784E-A763-205D902F99D1}"/>
              </a:ext>
            </a:extLst>
          </p:cNvPr>
          <p:cNvSpPr/>
          <p:nvPr/>
        </p:nvSpPr>
        <p:spPr>
          <a:xfrm rot="6715731">
            <a:off x="9311946" y="3959296"/>
            <a:ext cx="2359727" cy="344442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A5C24F2E-3C0F-6640-A613-9E505D2264C9}"/>
              </a:ext>
            </a:extLst>
          </p:cNvPr>
          <p:cNvSpPr txBox="1"/>
          <p:nvPr/>
        </p:nvSpPr>
        <p:spPr>
          <a:xfrm>
            <a:off x="7426037" y="2626200"/>
            <a:ext cx="2402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NETCONF RPC message</a:t>
            </a:r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1507E82A-00E2-6149-8BD9-6014D684D587}"/>
              </a:ext>
            </a:extLst>
          </p:cNvPr>
          <p:cNvGrpSpPr/>
          <p:nvPr/>
        </p:nvGrpSpPr>
        <p:grpSpPr>
          <a:xfrm>
            <a:off x="7478010" y="2992581"/>
            <a:ext cx="2778034" cy="1372199"/>
            <a:chOff x="7090083" y="2881745"/>
            <a:chExt cx="2778034" cy="1372199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31C46BD-424D-F943-9EDD-EAEDAD4C34C0}"/>
                </a:ext>
              </a:extLst>
            </p:cNvPr>
            <p:cNvSpPr/>
            <p:nvPr/>
          </p:nvSpPr>
          <p:spPr>
            <a:xfrm>
              <a:off x="7148945" y="2881745"/>
              <a:ext cx="2369128" cy="87283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CF0EF1BF-E9F7-774E-BCAA-01841FC4D8BA}"/>
                </a:ext>
              </a:extLst>
            </p:cNvPr>
            <p:cNvSpPr txBox="1"/>
            <p:nvPr/>
          </p:nvSpPr>
          <p:spPr>
            <a:xfrm>
              <a:off x="7162800" y="2895600"/>
              <a:ext cx="2402496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&lt;edit-config&gt;</a:t>
              </a:r>
            </a:p>
            <a:p>
              <a:r>
                <a:rPr lang="en-US" dirty="0"/>
                <a:t>  YANG-generated XML</a:t>
              </a:r>
            </a:p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&lt;/edit-config&gt;</a:t>
              </a: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369D4BA-2E84-D84F-AE70-37148DB64CEC}"/>
                </a:ext>
              </a:extLst>
            </p:cNvPr>
            <p:cNvSpPr/>
            <p:nvPr/>
          </p:nvSpPr>
          <p:spPr>
            <a:xfrm flipH="1">
              <a:off x="7090083" y="2948098"/>
              <a:ext cx="2778034" cy="1305846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010" h="1305846">
                  <a:moveTo>
                    <a:pt x="3375" y="926911"/>
                  </a:moveTo>
                  <a:cubicBezTo>
                    <a:pt x="148970" y="883160"/>
                    <a:pt x="277486" y="114212"/>
                    <a:pt x="337258" y="0"/>
                  </a:cubicBezTo>
                  <a:cubicBezTo>
                    <a:pt x="221372" y="1035639"/>
                    <a:pt x="455275" y="804080"/>
                    <a:pt x="2541010" y="804009"/>
                  </a:cubicBezTo>
                  <a:cubicBezTo>
                    <a:pt x="1749394" y="1005223"/>
                    <a:pt x="601683" y="1060422"/>
                    <a:pt x="0" y="1305846"/>
                  </a:cubicBezTo>
                  <a:lnTo>
                    <a:pt x="3375" y="926911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6" name="Group 201">
            <a:extLst>
              <a:ext uri="{FF2B5EF4-FFF2-40B4-BE49-F238E27FC236}">
                <a16:creationId xmlns:a16="http://schemas.microsoft.com/office/drawing/2014/main" id="{441B6C68-CF3E-DE45-BD05-40135C3439E0}"/>
              </a:ext>
            </a:extLst>
          </p:cNvPr>
          <p:cNvGrpSpPr>
            <a:grpSpLocks/>
          </p:cNvGrpSpPr>
          <p:nvPr/>
        </p:nvGrpSpPr>
        <p:grpSpPr bwMode="auto">
          <a:xfrm>
            <a:off x="10127673" y="3879272"/>
            <a:ext cx="587606" cy="741718"/>
            <a:chOff x="375561" y="297711"/>
            <a:chExt cx="1252683" cy="2138362"/>
          </a:xfrm>
        </p:grpSpPr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9BDAC210-FFBB-2C43-9F5C-F3438E00170D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4CB1C61-DD5B-7248-BD4F-3F1152A307D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A993C28-914B-FD40-AB7E-63B97796C110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D13681C5-FFD9-0949-8677-F68A6956B872}"/>
              </a:ext>
            </a:extLst>
          </p:cNvPr>
          <p:cNvGrpSpPr/>
          <p:nvPr/>
        </p:nvGrpSpPr>
        <p:grpSpPr>
          <a:xfrm>
            <a:off x="9157856" y="1889496"/>
            <a:ext cx="2919145" cy="3181268"/>
            <a:chOff x="9157856" y="1889496"/>
            <a:chExt cx="2919145" cy="3181268"/>
          </a:xfrm>
        </p:grpSpPr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11A1897B-0824-D64E-B110-693E0A3A7C55}"/>
                </a:ext>
              </a:extLst>
            </p:cNvPr>
            <p:cNvSpPr txBox="1"/>
            <p:nvPr/>
          </p:nvSpPr>
          <p:spPr>
            <a:xfrm>
              <a:off x="10937009" y="3537239"/>
              <a:ext cx="113999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YANG</a:t>
              </a:r>
            </a:p>
            <a:p>
              <a:r>
                <a:rPr lang="en-US" dirty="0">
                  <a:solidFill>
                    <a:srgbClr val="0000A8"/>
                  </a:solidFill>
                </a:rPr>
                <a:t>generated</a:t>
              </a:r>
            </a:p>
          </p:txBody>
        </p:sp>
        <p:cxnSp>
          <p:nvCxnSpPr>
            <p:cNvPr id="176" name="Straight Arrow Connector 175">
              <a:extLst>
                <a:ext uri="{FF2B5EF4-FFF2-40B4-BE49-F238E27FC236}">
                  <a16:creationId xmlns:a16="http://schemas.microsoft.com/office/drawing/2014/main" id="{4DA230C3-C528-374A-87C4-CF0B39B4B9AD}"/>
                </a:ext>
              </a:extLst>
            </p:cNvPr>
            <p:cNvCxnSpPr>
              <a:endCxn id="24" idx="3"/>
            </p:cNvCxnSpPr>
            <p:nvPr/>
          </p:nvCxnSpPr>
          <p:spPr>
            <a:xfrm flipH="1" flipV="1">
              <a:off x="10694705" y="1889496"/>
              <a:ext cx="305804" cy="1851231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Arrow Connector 176">
              <a:extLst>
                <a:ext uri="{FF2B5EF4-FFF2-40B4-BE49-F238E27FC236}">
                  <a16:creationId xmlns:a16="http://schemas.microsoft.com/office/drawing/2014/main" id="{8B62C0D1-45A2-994A-8F47-A623CE8A52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157856" y="3743325"/>
              <a:ext cx="1843519" cy="1327439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>
              <a:extLst>
                <a:ext uri="{FF2B5EF4-FFF2-40B4-BE49-F238E27FC236}">
                  <a16:creationId xmlns:a16="http://schemas.microsoft.com/office/drawing/2014/main" id="{F1A06887-ADA5-0A45-A312-7207DA95E2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754606" y="3416797"/>
              <a:ext cx="1240419" cy="323353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4464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 </a:t>
            </a:r>
            <a:r>
              <a:rPr lang="en-US" altLang="en-US" sz="4400" dirty="0">
                <a:solidFill>
                  <a:srgbClr val="0000A8"/>
                </a:solidFill>
                <a:cs typeface="Calibri" panose="020F0502020204030204" pitchFamily="34" charset="0"/>
              </a:rPr>
              <a:t>Summary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117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we’ve learned a lot!</a:t>
            </a:r>
            <a:endParaRPr lang="en-US" sz="3200" dirty="0"/>
          </a:p>
          <a:p>
            <a:pPr>
              <a:defRPr/>
            </a:pPr>
            <a:r>
              <a:rPr lang="en-US" dirty="0"/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logically centralized control (software defined networking)</a:t>
            </a:r>
            <a:endParaRPr lang="en-US" dirty="0"/>
          </a:p>
          <a:p>
            <a:pPr>
              <a:defRPr/>
            </a:pPr>
            <a:r>
              <a:rPr lang="en-US" dirty="0"/>
              <a:t>traditional routing algorithms</a:t>
            </a:r>
          </a:p>
          <a:p>
            <a:pPr lvl="1">
              <a:defRPr/>
            </a:pPr>
            <a:r>
              <a:rPr lang="en-US" dirty="0"/>
              <a:t>implementation in Internet: OSPF , BGP</a:t>
            </a:r>
          </a:p>
          <a:p>
            <a:pPr>
              <a:defRPr/>
            </a:pPr>
            <a:r>
              <a:rPr lang="en-US" dirty="0"/>
              <a:t>SDN controllers</a:t>
            </a:r>
          </a:p>
          <a:p>
            <a:pPr lvl="1">
              <a:defRPr/>
            </a:pPr>
            <a:r>
              <a:rPr lang="en-US" dirty="0"/>
              <a:t>implementation in practice: ODL, ONOS</a:t>
            </a:r>
          </a:p>
          <a:p>
            <a:pPr>
              <a:defRPr/>
            </a:pPr>
            <a:r>
              <a:rPr lang="en-US" dirty="0"/>
              <a:t>Internet Control Message Protocol</a:t>
            </a:r>
          </a:p>
          <a:p>
            <a:pPr>
              <a:defRPr/>
            </a:pPr>
            <a:r>
              <a:rPr lang="en-US" dirty="0"/>
              <a:t>network management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3202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C00000"/>
                </a:solidFill>
              </a:rPr>
              <a:t>next stop:  link layer!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</a:t>
            </a:r>
            <a:r>
              <a:rPr lang="en-US" altLang="en-US" dirty="0">
                <a:cs typeface="Calibri" panose="020F0502020204030204" pitchFamily="34" charset="0"/>
              </a:rPr>
              <a:t>,</a:t>
            </a:r>
            <a:r>
              <a:rPr lang="en-US" altLang="en-US" sz="4400" dirty="0">
                <a:cs typeface="Calibri" panose="020F0502020204030204" pitchFamily="34" charset="0"/>
              </a:rPr>
              <a:t> control plane:  </a:t>
            </a:r>
            <a:r>
              <a:rPr lang="en-US" altLang="en-US" sz="4400" dirty="0">
                <a:solidFill>
                  <a:srgbClr val="C00000"/>
                </a:solidFill>
                <a:cs typeface="Calibri" panose="020F0502020204030204" pitchFamily="34" charset="0"/>
              </a:rPr>
              <a:t>Done!</a:t>
            </a:r>
            <a:endParaRPr lang="en-US" sz="4400" dirty="0">
              <a:solidFill>
                <a:srgbClr val="C00000"/>
              </a:solidFill>
            </a:endParaRPr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199399" y="1416044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897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5 slides</a:t>
            </a:r>
            <a:endParaRPr lang="en-US" sz="4400" dirty="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120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6" name="Text Box 16">
            <a:extLst>
              <a:ext uri="{FF2B5EF4-FFF2-40B4-BE49-F238E27FC236}">
                <a16:creationId xmlns:a16="http://schemas.microsoft.com/office/drawing/2014/main" id="{42389D8A-00BE-3F4E-A672-5FBDE0DE25A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627362" y="222686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0" name="Line 20">
            <a:extLst>
              <a:ext uri="{FF2B5EF4-FFF2-40B4-BE49-F238E27FC236}">
                <a16:creationId xmlns:a16="http://schemas.microsoft.com/office/drawing/2014/main" id="{C6327ACE-9812-0641-8931-64A0CFB1EE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36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1" name="Line 21">
            <a:extLst>
              <a:ext uri="{FF2B5EF4-FFF2-40B4-BE49-F238E27FC236}">
                <a16:creationId xmlns:a16="http://schemas.microsoft.com/office/drawing/2014/main" id="{8B62D26D-8647-AA48-B558-1D9779026F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88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2" name="Text Box 22">
            <a:extLst>
              <a:ext uri="{FF2B5EF4-FFF2-40B4-BE49-F238E27FC236}">
                <a16:creationId xmlns:a16="http://schemas.microsoft.com/office/drawing/2014/main" id="{E032986C-0E69-C64C-BCCD-9CA18645D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36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63" name="Text Box 23">
            <a:extLst>
              <a:ext uri="{FF2B5EF4-FFF2-40B4-BE49-F238E27FC236}">
                <a16:creationId xmlns:a16="http://schemas.microsoft.com/office/drawing/2014/main" id="{9196401C-C6C6-4841-874F-E4C9CD66D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64" name="Text Box 24">
            <a:extLst>
              <a:ext uri="{FF2B5EF4-FFF2-40B4-BE49-F238E27FC236}">
                <a16:creationId xmlns:a16="http://schemas.microsoft.com/office/drawing/2014/main" id="{E7BD555B-E160-5346-82D4-BCF9E63DA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65" name="Text Box 25">
            <a:extLst>
              <a:ext uri="{FF2B5EF4-FFF2-40B4-BE49-F238E27FC236}">
                <a16:creationId xmlns:a16="http://schemas.microsoft.com/office/drawing/2014/main" id="{BFAD32FA-8579-6F4B-901E-2DFB5D558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66" name="Text Box 26">
            <a:extLst>
              <a:ext uri="{FF2B5EF4-FFF2-40B4-BE49-F238E27FC236}">
                <a16:creationId xmlns:a16="http://schemas.microsoft.com/office/drawing/2014/main" id="{9477A75E-A636-3F4B-9909-848BA5CF0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68" y="18720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700855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4" name="Text Box 56">
            <a:extLst>
              <a:ext uri="{FF2B5EF4-FFF2-40B4-BE49-F238E27FC236}">
                <a16:creationId xmlns:a16="http://schemas.microsoft.com/office/drawing/2014/main" id="{6DADD8BB-11F7-2447-9FCC-5D864B542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207017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5" name="Text Box 57">
            <a:extLst>
              <a:ext uri="{FF2B5EF4-FFF2-40B4-BE49-F238E27FC236}">
                <a16:creationId xmlns:a16="http://schemas.microsoft.com/office/drawing/2014/main" id="{5CB25BE3-30C1-0A41-90C7-82149A082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522930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7   1   0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2" name="Line 64">
            <a:extLst>
              <a:ext uri="{FF2B5EF4-FFF2-40B4-BE49-F238E27FC236}">
                <a16:creationId xmlns:a16="http://schemas.microsoft.com/office/drawing/2014/main" id="{0E7158AD-B22F-7D45-BE45-5A28417E38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3" name="Text Box 65">
            <a:extLst>
              <a:ext uri="{FF2B5EF4-FFF2-40B4-BE49-F238E27FC236}">
                <a16:creationId xmlns:a16="http://schemas.microsoft.com/office/drawing/2014/main" id="{46978D6B-6DAC-7F45-BEB1-D317E94DB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3" name="Oval 107">
            <a:extLst>
              <a:ext uri="{FF2B5EF4-FFF2-40B4-BE49-F238E27FC236}">
                <a16:creationId xmlns:a16="http://schemas.microsoft.com/office/drawing/2014/main" id="{D8B66424-DAF2-6B4B-A3EA-1F3A87F82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268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4" name="Rectangle 108">
            <a:extLst>
              <a:ext uri="{FF2B5EF4-FFF2-40B4-BE49-F238E27FC236}">
                <a16:creationId xmlns:a16="http://schemas.microsoft.com/office/drawing/2014/main" id="{46C3C8FD-A834-5848-8F49-E36A80BE4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322" y="3416550"/>
            <a:ext cx="386836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 = min{c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x,y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y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(y), 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(y)} </a:t>
            </a:r>
            <a:b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</a:b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             = min{2+0 , 7+1} = 2</a:t>
            </a:r>
          </a:p>
        </p:txBody>
      </p:sp>
      <p:sp>
        <p:nvSpPr>
          <p:cNvPr id="545" name="Line 109">
            <a:extLst>
              <a:ext uri="{FF2B5EF4-FFF2-40B4-BE49-F238E27FC236}">
                <a16:creationId xmlns:a16="http://schemas.microsoft.com/office/drawing/2014/main" id="{521E24B6-6689-494A-B9C4-5536D9945F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37817" y="2139668"/>
            <a:ext cx="310172" cy="1304989"/>
          </a:xfrm>
          <a:prstGeom prst="line">
            <a:avLst/>
          </a:prstGeom>
          <a:noFill/>
          <a:ln w="12700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6" name="Rectangle 110">
            <a:extLst>
              <a:ext uri="{FF2B5EF4-FFF2-40B4-BE49-F238E27FC236}">
                <a16:creationId xmlns:a16="http://schemas.microsoft.com/office/drawing/2014/main" id="{B2A02F2F-A1E3-0B4C-A79C-C635D78CB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461" y="2260908"/>
            <a:ext cx="3660949" cy="72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 =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min{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(z), 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} </a:t>
            </a:r>
          </a:p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= min{2+1 , 7+0} = 3</a:t>
            </a:r>
          </a:p>
        </p:txBody>
      </p:sp>
      <p:sp>
        <p:nvSpPr>
          <p:cNvPr id="547" name="Line 111">
            <a:extLst>
              <a:ext uri="{FF2B5EF4-FFF2-40B4-BE49-F238E27FC236}">
                <a16:creationId xmlns:a16="http://schemas.microsoft.com/office/drawing/2014/main" id="{0907A64B-C8AD-924E-8F80-30210673ED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6812" y="2116725"/>
            <a:ext cx="805472" cy="338376"/>
          </a:xfrm>
          <a:prstGeom prst="line">
            <a:avLst/>
          </a:prstGeom>
          <a:noFill/>
          <a:ln w="952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8" name="Text Box 112">
            <a:extLst>
              <a:ext uri="{FF2B5EF4-FFF2-40B4-BE49-F238E27FC236}">
                <a16:creationId xmlns:a16="http://schemas.microsoft.com/office/drawing/2014/main" id="{755B21C5-8034-A140-8D46-F6465D626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9743" y="1875230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549" name="Text Box 113">
            <a:extLst>
              <a:ext uri="{FF2B5EF4-FFF2-40B4-BE49-F238E27FC236}">
                <a16:creationId xmlns:a16="http://schemas.microsoft.com/office/drawing/2014/main" id="{BB12F587-434B-8040-89E5-C33952407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843" y="1879992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</a:t>
            </a: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2" name="Text Box 117">
            <a:extLst>
              <a:ext uri="{FF2B5EF4-FFF2-40B4-BE49-F238E27FC236}">
                <a16:creationId xmlns:a16="http://schemas.microsoft.com/office/drawing/2014/main" id="{2BC96468-B8D0-7747-BAA8-8ADD15DE7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0155" y="1343417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F5CAF57-82C1-2845-A7F2-D9378B091BC8}"/>
              </a:ext>
            </a:extLst>
          </p:cNvPr>
          <p:cNvGrpSpPr/>
          <p:nvPr/>
        </p:nvGrpSpPr>
        <p:grpSpPr>
          <a:xfrm>
            <a:off x="2743200" y="1891430"/>
            <a:ext cx="2491320" cy="352127"/>
            <a:chOff x="2743200" y="1891430"/>
            <a:chExt cx="2491320" cy="35212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B94D18E1-E29B-3644-B343-3665BCDAB7D3}"/>
                </a:ext>
              </a:extLst>
            </p:cNvPr>
            <p:cNvSpPr/>
            <p:nvPr/>
          </p:nvSpPr>
          <p:spPr>
            <a:xfrm>
              <a:off x="2743200" y="1891430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F9971C8F-9E23-804B-AF92-3A64A52A6010}"/>
                </a:ext>
              </a:extLst>
            </p:cNvPr>
            <p:cNvSpPr/>
            <p:nvPr/>
          </p:nvSpPr>
          <p:spPr>
            <a:xfrm>
              <a:off x="4883791" y="1892828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47313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/>
      <p:bldP spid="545" grpId="0" animBg="1"/>
      <p:bldP spid="546" grpId="0"/>
      <p:bldP spid="547" grpId="0" animBg="1"/>
      <p:bldP spid="548" grpId="0"/>
      <p:bldP spid="549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121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0424" y="3658910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ABA1FD83-DFE8-5347-B9CE-6C968DD0DF5C}"/>
              </a:ext>
            </a:extLst>
          </p:cNvPr>
          <p:cNvGrpSpPr/>
          <p:nvPr/>
        </p:nvGrpSpPr>
        <p:grpSpPr>
          <a:xfrm>
            <a:off x="3737691" y="1343416"/>
            <a:ext cx="3792537" cy="5105400"/>
            <a:chOff x="2760663" y="1143000"/>
            <a:chExt cx="3792537" cy="5105400"/>
          </a:xfrm>
        </p:grpSpPr>
        <p:sp>
          <p:nvSpPr>
            <p:cNvPr id="116" name="Line 20">
              <a:extLst>
                <a:ext uri="{FF2B5EF4-FFF2-40B4-BE49-F238E27FC236}">
                  <a16:creationId xmlns:a16="http://schemas.microsoft.com/office/drawing/2014/main" id="{4144DB2B-5DFB-074B-B3F3-150454E0C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1524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7" name="Line 21">
              <a:extLst>
                <a:ext uri="{FF2B5EF4-FFF2-40B4-BE49-F238E27FC236}">
                  <a16:creationId xmlns:a16="http://schemas.microsoft.com/office/drawing/2014/main" id="{7E1B00D8-0C9F-8C49-AE51-1B80C71A11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1752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8" name="Text Box 22">
              <a:extLst>
                <a:ext uri="{FF2B5EF4-FFF2-40B4-BE49-F238E27FC236}">
                  <a16:creationId xmlns:a16="http://schemas.microsoft.com/office/drawing/2014/main" id="{C9FE0AC9-76B8-E844-AEAD-8B55DE4B5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366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19" name="Text Box 23">
              <a:extLst>
                <a:ext uri="{FF2B5EF4-FFF2-40B4-BE49-F238E27FC236}">
                  <a16:creationId xmlns:a16="http://schemas.microsoft.com/office/drawing/2014/main" id="{08D2EAF9-30A9-DB4D-BE82-84EE045D09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1747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0" name="Text Box 24">
              <a:extLst>
                <a:ext uri="{FF2B5EF4-FFF2-40B4-BE49-F238E27FC236}">
                  <a16:creationId xmlns:a16="http://schemas.microsoft.com/office/drawing/2014/main" id="{64F8E11E-A22A-FD49-8A59-46F2A477E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052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21" name="Text Box 25">
              <a:extLst>
                <a:ext uri="{FF2B5EF4-FFF2-40B4-BE49-F238E27FC236}">
                  <a16:creationId xmlns:a16="http://schemas.microsoft.com/office/drawing/2014/main" id="{78EC6E18-F467-454C-9F75-2E68E50DF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357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22" name="Text Box 26">
              <a:extLst>
                <a:ext uri="{FF2B5EF4-FFF2-40B4-BE49-F238E27FC236}">
                  <a16:creationId xmlns:a16="http://schemas.microsoft.com/office/drawing/2014/main" id="{91B2EA85-2427-634E-8646-38ADAE3AE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74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23" name="Text Box 27">
              <a:extLst>
                <a:ext uri="{FF2B5EF4-FFF2-40B4-BE49-F238E27FC236}">
                  <a16:creationId xmlns:a16="http://schemas.microsoft.com/office/drawing/2014/main" id="{C16C8AF6-4A75-B84C-9396-22A308E84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2167732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24" name="Text Box 28">
              <a:extLst>
                <a:ext uri="{FF2B5EF4-FFF2-40B4-BE49-F238E27FC236}">
                  <a16:creationId xmlns:a16="http://schemas.microsoft.com/office/drawing/2014/main" id="{F630FEE9-7CE4-964F-AD1C-14B362CBE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8638" y="12239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25" name="Line 50">
              <a:extLst>
                <a:ext uri="{FF2B5EF4-FFF2-40B4-BE49-F238E27FC236}">
                  <a16:creationId xmlns:a16="http://schemas.microsoft.com/office/drawing/2014/main" id="{1DE66E0F-A7EC-2C43-B5D0-23D486D6F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32004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6C841A72-C5FE-5949-919A-B4C133D08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34290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7" name="Text Box 52">
              <a:extLst>
                <a:ext uri="{FF2B5EF4-FFF2-40B4-BE49-F238E27FC236}">
                  <a16:creationId xmlns:a16="http://schemas.microsoft.com/office/drawing/2014/main" id="{E1492B2F-25A1-6F4E-B5C0-098424DFCE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0432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28" name="Text Box 53">
              <a:extLst>
                <a:ext uri="{FF2B5EF4-FFF2-40B4-BE49-F238E27FC236}">
                  <a16:creationId xmlns:a16="http://schemas.microsoft.com/office/drawing/2014/main" id="{9263A0CF-0F83-FD4A-B283-7EAEEA3F9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424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9" name="Text Box 54">
              <a:extLst>
                <a:ext uri="{FF2B5EF4-FFF2-40B4-BE49-F238E27FC236}">
                  <a16:creationId xmlns:a16="http://schemas.microsoft.com/office/drawing/2014/main" id="{E1300D24-831D-C340-A7E6-E9595063F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729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0" name="Text Box 55">
              <a:extLst>
                <a:ext uri="{FF2B5EF4-FFF2-40B4-BE49-F238E27FC236}">
                  <a16:creationId xmlns:a16="http://schemas.microsoft.com/office/drawing/2014/main" id="{F5E54AC6-0FCF-3C4D-AE73-40696DC85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4033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31" name="Text Box 56">
              <a:extLst>
                <a:ext uri="{FF2B5EF4-FFF2-40B4-BE49-F238E27FC236}">
                  <a16:creationId xmlns:a16="http://schemas.microsoft.com/office/drawing/2014/main" id="{F75153EE-3482-8542-A4C4-AC8C2FC248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4242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32" name="Text Box 57">
              <a:extLst>
                <a:ext uri="{FF2B5EF4-FFF2-40B4-BE49-F238E27FC236}">
                  <a16:creationId xmlns:a16="http://schemas.microsoft.com/office/drawing/2014/main" id="{2FDABCC8-77E5-B94A-B85A-F00ADCFC6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1" y="38219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33" name="Text Box 58">
              <a:extLst>
                <a:ext uri="{FF2B5EF4-FFF2-40B4-BE49-F238E27FC236}">
                  <a16:creationId xmlns:a16="http://schemas.microsoft.com/office/drawing/2014/main" id="{2F22E984-7BD2-7049-9779-3B2DF0655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1063" y="29003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4DA56E92-6298-ED4D-889D-BD6B87900B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32766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38288DE2-8F1A-C943-9577-C5AB8F681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35052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6" name="Text Box 61">
              <a:extLst>
                <a:ext uri="{FF2B5EF4-FFF2-40B4-BE49-F238E27FC236}">
                  <a16:creationId xmlns:a16="http://schemas.microsoft.com/office/drawing/2014/main" id="{30D567A8-C9F8-4A4B-8BCE-538C3C795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1194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37" name="Text Box 62">
              <a:extLst>
                <a:ext uri="{FF2B5EF4-FFF2-40B4-BE49-F238E27FC236}">
                  <a16:creationId xmlns:a16="http://schemas.microsoft.com/office/drawing/2014/main" id="{AB04B685-1C21-974D-9179-86AEFB57F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500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38" name="Text Box 63">
              <a:extLst>
                <a:ext uri="{FF2B5EF4-FFF2-40B4-BE49-F238E27FC236}">
                  <a16:creationId xmlns:a16="http://schemas.microsoft.com/office/drawing/2014/main" id="{B03D6419-FD0C-BE45-8623-BA90BF23D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805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9" name="Text Box 64">
              <a:extLst>
                <a:ext uri="{FF2B5EF4-FFF2-40B4-BE49-F238E27FC236}">
                  <a16:creationId xmlns:a16="http://schemas.microsoft.com/office/drawing/2014/main" id="{CE3783B5-28D8-584A-AE17-E49FD4EFC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4110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0" name="Text Box 65">
              <a:extLst>
                <a:ext uri="{FF2B5EF4-FFF2-40B4-BE49-F238E27FC236}">
                  <a16:creationId xmlns:a16="http://schemas.microsoft.com/office/drawing/2014/main" id="{7E8F8993-5FF5-6B4D-861C-71F030EFC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5004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41" name="Text Box 66">
              <a:extLst>
                <a:ext uri="{FF2B5EF4-FFF2-40B4-BE49-F238E27FC236}">
                  <a16:creationId xmlns:a16="http://schemas.microsoft.com/office/drawing/2014/main" id="{DA39478D-98E3-2F49-9A5B-27D196B79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38981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42" name="Text Box 67">
              <a:extLst>
                <a:ext uri="{FF2B5EF4-FFF2-40B4-BE49-F238E27FC236}">
                  <a16:creationId xmlns:a16="http://schemas.microsoft.com/office/drawing/2014/main" id="{5708604F-50A0-EE47-9C31-BD29C52EB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7525" y="296545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EADB6CD3-30DA-524F-AF65-29306DF23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D8838154-BF72-B443-877A-456567965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54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5" name="Text Box 70">
              <a:extLst>
                <a:ext uri="{FF2B5EF4-FFF2-40B4-BE49-F238E27FC236}">
                  <a16:creationId xmlns:a16="http://schemas.microsoft.com/office/drawing/2014/main" id="{EE34189A-380F-7642-B18C-2F6994F21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46" name="Text Box 71">
              <a:extLst>
                <a:ext uri="{FF2B5EF4-FFF2-40B4-BE49-F238E27FC236}">
                  <a16:creationId xmlns:a16="http://schemas.microsoft.com/office/drawing/2014/main" id="{72F88910-6649-864E-AAEC-C377BFCD6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47" name="Text Box 72">
              <a:extLst>
                <a:ext uri="{FF2B5EF4-FFF2-40B4-BE49-F238E27FC236}">
                  <a16:creationId xmlns:a16="http://schemas.microsoft.com/office/drawing/2014/main" id="{4BB635F1-A540-AB4F-83C9-376DD752A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48" name="Text Box 73">
              <a:extLst>
                <a:ext uri="{FF2B5EF4-FFF2-40B4-BE49-F238E27FC236}">
                  <a16:creationId xmlns:a16="http://schemas.microsoft.com/office/drawing/2014/main" id="{F568A4AD-2019-D542-97D8-C2AFECA68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9" name="Text Box 74">
              <a:extLst>
                <a:ext uri="{FF2B5EF4-FFF2-40B4-BE49-F238E27FC236}">
                  <a16:creationId xmlns:a16="http://schemas.microsoft.com/office/drawing/2014/main" id="{88E09B4A-0DA1-F04F-AAFE-01DC62D2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50" name="Text Box 75">
              <a:extLst>
                <a:ext uri="{FF2B5EF4-FFF2-40B4-BE49-F238E27FC236}">
                  <a16:creationId xmlns:a16="http://schemas.microsoft.com/office/drawing/2014/main" id="{6CC4F39D-0234-674C-BA5C-63BA885E2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755357" y="556339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51" name="Text Box 76">
              <a:extLst>
                <a:ext uri="{FF2B5EF4-FFF2-40B4-BE49-F238E27FC236}">
                  <a16:creationId xmlns:a16="http://schemas.microsoft.com/office/drawing/2014/main" id="{3E4793D5-141B-0C42-BD5E-F6B69C64BD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1325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14CE36D0-CF05-864A-8A09-B8653E1409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BB876A47-1C89-404D-9919-C79C83D18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4" name="Text Box 79">
              <a:extLst>
                <a:ext uri="{FF2B5EF4-FFF2-40B4-BE49-F238E27FC236}">
                  <a16:creationId xmlns:a16="http://schemas.microsoft.com/office/drawing/2014/main" id="{7E9BE629-82FC-AF43-8B11-C1B6B6AFA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55" name="Text Box 80">
              <a:extLst>
                <a:ext uri="{FF2B5EF4-FFF2-40B4-BE49-F238E27FC236}">
                  <a16:creationId xmlns:a16="http://schemas.microsoft.com/office/drawing/2014/main" id="{767F888D-5357-B247-ABF9-36B87547C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56" name="Text Box 81">
              <a:extLst>
                <a:ext uri="{FF2B5EF4-FFF2-40B4-BE49-F238E27FC236}">
                  <a16:creationId xmlns:a16="http://schemas.microsoft.com/office/drawing/2014/main" id="{C6F0E942-31EE-1C44-AB02-8705C1B07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57" name="Text Box 82">
              <a:extLst>
                <a:ext uri="{FF2B5EF4-FFF2-40B4-BE49-F238E27FC236}">
                  <a16:creationId xmlns:a16="http://schemas.microsoft.com/office/drawing/2014/main" id="{F7D75BA4-0A9F-BA41-AF22-E195DE013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58" name="Text Box 83">
              <a:extLst>
                <a:ext uri="{FF2B5EF4-FFF2-40B4-BE49-F238E27FC236}">
                  <a16:creationId xmlns:a16="http://schemas.microsoft.com/office/drawing/2014/main" id="{8353E28B-E861-E04B-9CAC-11C865E2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59" name="Text Box 84">
              <a:extLst>
                <a:ext uri="{FF2B5EF4-FFF2-40B4-BE49-F238E27FC236}">
                  <a16:creationId xmlns:a16="http://schemas.microsoft.com/office/drawing/2014/main" id="{3F36A84A-276A-DF42-B597-7B39AB5FD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2" y="55316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60" name="Text Box 85">
              <a:extLst>
                <a:ext uri="{FF2B5EF4-FFF2-40B4-BE49-F238E27FC236}">
                  <a16:creationId xmlns:a16="http://schemas.microsoft.com/office/drawing/2014/main" id="{A7F5CC85-9234-BB46-B11F-06C095943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9950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61" name="Text Box 103">
              <a:extLst>
                <a:ext uri="{FF2B5EF4-FFF2-40B4-BE49-F238E27FC236}">
                  <a16:creationId xmlns:a16="http://schemas.microsoft.com/office/drawing/2014/main" id="{96789DF3-57A4-E34A-93AB-C449DE36D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771900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2" name="Text Box 104">
              <a:extLst>
                <a:ext uri="{FF2B5EF4-FFF2-40B4-BE49-F238E27FC236}">
                  <a16:creationId xmlns:a16="http://schemas.microsoft.com/office/drawing/2014/main" id="{96DC6239-1589-6D4F-AABD-57B6E96D5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110038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63" name="Text Box 105">
              <a:extLst>
                <a:ext uri="{FF2B5EF4-FFF2-40B4-BE49-F238E27FC236}">
                  <a16:creationId xmlns:a16="http://schemas.microsoft.com/office/drawing/2014/main" id="{7455A733-B4AF-AC45-B037-A657FB2B4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55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4" name="Text Box 106">
              <a:extLst>
                <a:ext uri="{FF2B5EF4-FFF2-40B4-BE49-F238E27FC236}">
                  <a16:creationId xmlns:a16="http://schemas.microsoft.com/office/drawing/2014/main" id="{B7D34B7B-6C05-C742-BC5A-FAC79E894F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5" name="Text Box 107">
              <a:extLst>
                <a:ext uri="{FF2B5EF4-FFF2-40B4-BE49-F238E27FC236}">
                  <a16:creationId xmlns:a16="http://schemas.microsoft.com/office/drawing/2014/main" id="{A05361A9-24BB-C941-9778-99FA23064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0955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66" name="Text Box 108">
              <a:extLst>
                <a:ext uri="{FF2B5EF4-FFF2-40B4-BE49-F238E27FC236}">
                  <a16:creationId xmlns:a16="http://schemas.microsoft.com/office/drawing/2014/main" id="{09A4DD37-56D5-F44F-87FF-73055D372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433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7" name="Text Box 109">
              <a:extLst>
                <a:ext uri="{FF2B5EF4-FFF2-40B4-BE49-F238E27FC236}">
                  <a16:creationId xmlns:a16="http://schemas.microsoft.com/office/drawing/2014/main" id="{DDFCB738-7B77-3145-AD8A-D8D6FFF76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825875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8" name="Text Box 110">
              <a:extLst>
                <a:ext uri="{FF2B5EF4-FFF2-40B4-BE49-F238E27FC236}">
                  <a16:creationId xmlns:a16="http://schemas.microsoft.com/office/drawing/2014/main" id="{8D3448C5-9AAA-8544-B930-DCC7AA33F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9" name="Text Box 111">
              <a:extLst>
                <a:ext uri="{FF2B5EF4-FFF2-40B4-BE49-F238E27FC236}">
                  <a16:creationId xmlns:a16="http://schemas.microsoft.com/office/drawing/2014/main" id="{5F7526AB-6759-C44E-AB91-7171F6C81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481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70" name="Text Box 112">
              <a:extLst>
                <a:ext uri="{FF2B5EF4-FFF2-40B4-BE49-F238E27FC236}">
                  <a16:creationId xmlns:a16="http://schemas.microsoft.com/office/drawing/2014/main" id="{D9D57209-1A4D-4C4B-BF5C-85589FEF5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41100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71" name="Line 119">
              <a:extLst>
                <a:ext uri="{FF2B5EF4-FFF2-40B4-BE49-F238E27FC236}">
                  <a16:creationId xmlns:a16="http://schemas.microsoft.com/office/drawing/2014/main" id="{05008BB1-8BC7-5D41-989B-D3579E283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7200" y="1981200"/>
              <a:ext cx="762000" cy="160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2" name="Line 120">
              <a:extLst>
                <a:ext uri="{FF2B5EF4-FFF2-40B4-BE49-F238E27FC236}">
                  <a16:creationId xmlns:a16="http://schemas.microsoft.com/office/drawing/2014/main" id="{6FD1E4DD-CD67-F84C-B839-92CF570F8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1000" y="2057400"/>
              <a:ext cx="838200" cy="297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3" name="Line 121">
              <a:extLst>
                <a:ext uri="{FF2B5EF4-FFF2-40B4-BE49-F238E27FC236}">
                  <a16:creationId xmlns:a16="http://schemas.microsoft.com/office/drawing/2014/main" id="{8575679C-3BDE-A64C-A026-C74CE64AF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2743200"/>
              <a:ext cx="1143000" cy="3200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4" name="Line 122">
              <a:extLst>
                <a:ext uri="{FF2B5EF4-FFF2-40B4-BE49-F238E27FC236}">
                  <a16:creationId xmlns:a16="http://schemas.microsoft.com/office/drawing/2014/main" id="{42375F01-8C94-A74A-B05B-ABAE77F45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4419600"/>
              <a:ext cx="1066800" cy="1676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5" name="Oval 167">
              <a:extLst>
                <a:ext uri="{FF2B5EF4-FFF2-40B4-BE49-F238E27FC236}">
                  <a16:creationId xmlns:a16="http://schemas.microsoft.com/office/drawing/2014/main" id="{B26A55CF-0250-0A45-85E3-4CF355F1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5867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6" name="Text Box 187">
              <a:extLst>
                <a:ext uri="{FF2B5EF4-FFF2-40B4-BE49-F238E27FC236}">
                  <a16:creationId xmlns:a16="http://schemas.microsoft.com/office/drawing/2014/main" id="{F2D1616A-CCD3-4243-B3B5-C825CA7D9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50332" y="20264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77" name="Line 191">
              <a:extLst>
                <a:ext uri="{FF2B5EF4-FFF2-40B4-BE49-F238E27FC236}">
                  <a16:creationId xmlns:a16="http://schemas.microsoft.com/office/drawing/2014/main" id="{C20FA117-F592-384A-B960-75274EE77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14478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8" name="Line 192">
              <a:extLst>
                <a:ext uri="{FF2B5EF4-FFF2-40B4-BE49-F238E27FC236}">
                  <a16:creationId xmlns:a16="http://schemas.microsoft.com/office/drawing/2014/main" id="{AF724175-D92A-FB41-A9DC-F9F2FF2103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16764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9" name="Text Box 193">
              <a:extLst>
                <a:ext uri="{FF2B5EF4-FFF2-40B4-BE49-F238E27FC236}">
                  <a16:creationId xmlns:a16="http://schemas.microsoft.com/office/drawing/2014/main" id="{D438CFFD-2388-3A48-AE2E-E88A70864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12906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80" name="Text Box 194">
              <a:extLst>
                <a:ext uri="{FF2B5EF4-FFF2-40B4-BE49-F238E27FC236}">
                  <a16:creationId xmlns:a16="http://schemas.microsoft.com/office/drawing/2014/main" id="{4AC2DE6F-3A8C-5C43-9513-91B581506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67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81" name="Text Box 195">
              <a:extLst>
                <a:ext uri="{FF2B5EF4-FFF2-40B4-BE49-F238E27FC236}">
                  <a16:creationId xmlns:a16="http://schemas.microsoft.com/office/drawing/2014/main" id="{8ADFA607-B746-E34D-8F61-F586237C0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97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82" name="Text Box 196">
              <a:extLst>
                <a:ext uri="{FF2B5EF4-FFF2-40B4-BE49-F238E27FC236}">
                  <a16:creationId xmlns:a16="http://schemas.microsoft.com/office/drawing/2014/main" id="{1538966C-7C10-DF4B-9641-E32F6FEA9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2281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83" name="Text Box 197">
              <a:extLst>
                <a:ext uri="{FF2B5EF4-FFF2-40B4-BE49-F238E27FC236}">
                  <a16:creationId xmlns:a16="http://schemas.microsoft.com/office/drawing/2014/main" id="{0C8F8A7C-6C51-AA46-8F5D-CDCB0F4C1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238" y="16716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</a:t>
              </a:r>
            </a:p>
          </p:txBody>
        </p:sp>
        <p:sp>
          <p:nvSpPr>
            <p:cNvPr id="184" name="Text Box 225">
              <a:extLst>
                <a:ext uri="{FF2B5EF4-FFF2-40B4-BE49-F238E27FC236}">
                  <a16:creationId xmlns:a16="http://schemas.microsoft.com/office/drawing/2014/main" id="{62C1EEE0-67B4-D645-B265-9F9CCAEBA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0066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85" name="Text Box 226">
              <a:extLst>
                <a:ext uri="{FF2B5EF4-FFF2-40B4-BE49-F238E27FC236}">
                  <a16:creationId xmlns:a16="http://schemas.microsoft.com/office/drawing/2014/main" id="{A3212B60-A7BB-5C4B-B2DB-B3879F6E8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322513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86" name="Oval 274">
              <a:extLst>
                <a:ext uri="{FF2B5EF4-FFF2-40B4-BE49-F238E27FC236}">
                  <a16:creationId xmlns:a16="http://schemas.microsoft.com/office/drawing/2014/main" id="{2191A68F-F0CF-5A43-BA0E-0AA2147F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676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7" name="Text Box 279">
              <a:extLst>
                <a:ext uri="{FF2B5EF4-FFF2-40B4-BE49-F238E27FC236}">
                  <a16:creationId xmlns:a16="http://schemas.microsoft.com/office/drawing/2014/main" id="{35AE3563-0144-2149-B342-8E35061DD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2713" y="1674813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</a:t>
              </a:r>
            </a:p>
          </p:txBody>
        </p:sp>
        <p:sp>
          <p:nvSpPr>
            <p:cNvPr id="188" name="Text Box 280">
              <a:extLst>
                <a:ext uri="{FF2B5EF4-FFF2-40B4-BE49-F238E27FC236}">
                  <a16:creationId xmlns:a16="http://schemas.microsoft.com/office/drawing/2014/main" id="{FB65B54C-B8C4-EC4A-B89D-DE20BB7CB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813" y="1679575"/>
              <a:ext cx="3429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</a:t>
              </a:r>
            </a:p>
          </p:txBody>
        </p:sp>
        <p:sp>
          <p:nvSpPr>
            <p:cNvPr id="189" name="Text Box 283">
              <a:extLst>
                <a:ext uri="{FF2B5EF4-FFF2-40B4-BE49-F238E27FC236}">
                  <a16:creationId xmlns:a16="http://schemas.microsoft.com/office/drawing/2014/main" id="{3BE681BC-63E4-5448-8CC2-0E1459ACB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3125" y="114300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</p:grpSp>
      <p:sp>
        <p:nvSpPr>
          <p:cNvPr id="190" name="Line 64">
            <a:extLst>
              <a:ext uri="{FF2B5EF4-FFF2-40B4-BE49-F238E27FC236}">
                <a16:creationId xmlns:a16="http://schemas.microsoft.com/office/drawing/2014/main" id="{8605E1E4-D849-BB4E-B06D-F9D93834518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Text Box 65">
            <a:extLst>
              <a:ext uri="{FF2B5EF4-FFF2-40B4-BE49-F238E27FC236}">
                <a16:creationId xmlns:a16="http://schemas.microsoft.com/office/drawing/2014/main" id="{277C3140-A4C8-3848-91EA-B31F85BA8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233058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00A8"/>
                </a:solidFill>
              </a:rPr>
              <a:t>centralized: </a:t>
            </a:r>
            <a:r>
              <a:rPr lang="en-US" dirty="0"/>
              <a:t>network topology, link costs known to </a:t>
            </a:r>
            <a:r>
              <a:rPr lang="en-US" i="1" dirty="0"/>
              <a:t>all</a:t>
            </a:r>
            <a:r>
              <a:rPr lang="en-US" dirty="0"/>
              <a:t> nodes</a:t>
            </a:r>
          </a:p>
          <a:p>
            <a:pPr lvl="1"/>
            <a:r>
              <a:rPr lang="en-US" dirty="0"/>
              <a:t>accomplished via “</a:t>
            </a:r>
            <a:r>
              <a:rPr lang="en-US" altLang="ja-JP" dirty="0"/>
              <a:t>link state broadcast” </a:t>
            </a:r>
          </a:p>
          <a:p>
            <a:pPr lvl="1"/>
            <a:r>
              <a:rPr lang="en-US" dirty="0"/>
              <a:t>all nodes have same info</a:t>
            </a:r>
          </a:p>
          <a:p>
            <a:r>
              <a:rPr lang="en-US" dirty="0"/>
              <a:t>computes least cost paths from one node (“</a:t>
            </a:r>
            <a:r>
              <a:rPr lang="en-US" altLang="ja-JP" dirty="0"/>
              <a:t>source”) to all other nodes</a:t>
            </a:r>
          </a:p>
          <a:p>
            <a:pPr lvl="1"/>
            <a:r>
              <a:rPr lang="en-US" dirty="0"/>
              <a:t>gives </a:t>
            </a:r>
            <a:r>
              <a:rPr lang="en-US" i="1" dirty="0">
                <a:solidFill>
                  <a:srgbClr val="000099"/>
                </a:solidFill>
              </a:rPr>
              <a:t>forwarding table</a:t>
            </a:r>
            <a:r>
              <a:rPr lang="en-US" dirty="0"/>
              <a:t> for that node</a:t>
            </a:r>
          </a:p>
          <a:p>
            <a:r>
              <a:rPr lang="en-US" dirty="0">
                <a:solidFill>
                  <a:srgbClr val="0000A8"/>
                </a:solidFill>
              </a:rPr>
              <a:t>iterative: </a:t>
            </a:r>
            <a:r>
              <a:rPr lang="en-US" dirty="0"/>
              <a:t>after </a:t>
            </a:r>
            <a:r>
              <a:rPr lang="en-US" i="1" dirty="0"/>
              <a:t>k</a:t>
            </a:r>
            <a:r>
              <a:rPr lang="en-US" dirty="0"/>
              <a:t> iterations, know least cost path to </a:t>
            </a:r>
            <a:r>
              <a:rPr lang="en-US" i="1" dirty="0"/>
              <a:t>k </a:t>
            </a:r>
            <a:r>
              <a:rPr lang="en-US" dirty="0"/>
              <a:t>destinations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c</a:t>
              </a:r>
              <a:r>
                <a:rPr lang="en-US" i="1" baseline="-25000" dirty="0">
                  <a:solidFill>
                    <a:srgbClr val="000099"/>
                  </a:solidFill>
                </a:rPr>
                <a:t>x,y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u="sng" dirty="0"/>
                <a:t>direct</a:t>
              </a:r>
              <a:r>
                <a:rPr lang="en-US" sz="2400" dirty="0"/>
                <a:t> link cost from node </a:t>
              </a:r>
              <a:r>
                <a:rPr lang="en-US" sz="2400" i="1" dirty="0"/>
                <a:t>x</a:t>
              </a:r>
              <a:r>
                <a:rPr lang="en-US" sz="2400" dirty="0"/>
                <a:t> to </a:t>
              </a:r>
              <a:r>
                <a:rPr lang="en-US" sz="2400" i="1" dirty="0"/>
                <a:t>y</a:t>
              </a:r>
              <a:r>
                <a:rPr lang="en-US" sz="2400" dirty="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D(v):</a:t>
              </a:r>
              <a:r>
                <a:rPr lang="en-US" sz="2400" i="1" dirty="0"/>
                <a:t> current</a:t>
              </a:r>
              <a:r>
                <a:rPr lang="en-US" sz="2400" dirty="0"/>
                <a:t> estimate of cost of least-cost-path from source to destination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p(v):</a:t>
              </a:r>
              <a:r>
                <a:rPr lang="en-US" sz="2400" i="1" dirty="0"/>
                <a:t> </a:t>
              </a:r>
              <a:r>
                <a:rPr lang="en-US" sz="2400" dirty="0"/>
                <a:t>predecessor node along path from source to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N</a:t>
              </a:r>
              <a:r>
                <a:rPr lang="en-US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dirty="0"/>
                <a:t>set of nodes whose least-cost-path </a:t>
              </a:r>
              <a:r>
                <a:rPr lang="en-US" sz="2400" i="1" dirty="0"/>
                <a:t>definitively</a:t>
              </a:r>
              <a:r>
                <a:rPr lang="en-US" sz="2400" dirty="0"/>
                <a:t> known</a:t>
              </a:r>
            </a:p>
            <a:p>
              <a:pPr>
                <a:lnSpc>
                  <a:spcPct val="75000"/>
                </a:lnSpc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4339771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compute </a:t>
            </a:r>
            <a:r>
              <a:rPr lang="en-US" sz="1600" dirty="0"/>
              <a:t>least cost path from u </a:t>
            </a:r>
            <a:r>
              <a:rPr lang="en-US" altLang="ja-JP" sz="1600" dirty="0"/>
              <a:t>to all other nodes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c</a:t>
            </a:r>
            <a:r>
              <a:rPr lang="en-US" i="1" baseline="-25000" dirty="0">
                <a:latin typeface="+mn-lt"/>
              </a:rPr>
              <a:t>u,v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Loop </a:t>
            </a:r>
            <a:endParaRPr lang="en-US" dirty="0">
              <a:solidFill>
                <a:srgbClr val="0000A8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9     </a:t>
            </a:r>
          </a:p>
          <a:p>
            <a:r>
              <a:rPr lang="en-US" dirty="0">
                <a:latin typeface="+mn-lt"/>
              </a:rPr>
              <a:t>10    </a:t>
            </a:r>
          </a:p>
          <a:p>
            <a:r>
              <a:rPr lang="en-US" dirty="0">
                <a:latin typeface="+mn-lt"/>
              </a:rPr>
              <a:t>11</a:t>
            </a:r>
          </a:p>
          <a:p>
            <a:r>
              <a:rPr lang="en-US" dirty="0">
                <a:latin typeface="+mn-lt"/>
              </a:rPr>
              <a:t>12</a:t>
            </a:r>
            <a:endParaRPr lang="en-US" b="1" dirty="0">
              <a:solidFill>
                <a:srgbClr val="CC0000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13</a:t>
            </a:r>
          </a:p>
          <a:p>
            <a:r>
              <a:rPr lang="en-US" dirty="0">
                <a:latin typeface="+mn-lt"/>
              </a:rPr>
              <a:t>14</a:t>
            </a:r>
          </a:p>
          <a:p>
            <a:r>
              <a:rPr lang="en-US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7463582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latin typeface="+mn-lt"/>
              </a:rPr>
              <a:t>find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such that </a:t>
            </a:r>
            <a:r>
              <a:rPr lang="en-US" i="1" dirty="0">
                <a:latin typeface="+mn-lt"/>
              </a:rPr>
              <a:t>D(w) </a:t>
            </a:r>
            <a:r>
              <a:rPr lang="en-US" dirty="0">
                <a:latin typeface="+mn-lt"/>
              </a:rPr>
              <a:t>is a minimum </a:t>
            </a:r>
          </a:p>
          <a:p>
            <a:r>
              <a:rPr lang="en-US" dirty="0">
                <a:latin typeface="+mn-lt"/>
              </a:rPr>
              <a:t>add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to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</a:p>
          <a:p>
            <a:r>
              <a:rPr lang="en-US" dirty="0">
                <a:latin typeface="+mn-lt"/>
              </a:rPr>
              <a:t>update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for all</a:t>
            </a:r>
            <a:r>
              <a:rPr lang="en-US" i="1" dirty="0">
                <a:latin typeface="+mn-lt"/>
              </a:rPr>
              <a:t> v </a:t>
            </a:r>
            <a:r>
              <a:rPr lang="en-US" dirty="0">
                <a:latin typeface="+mn-lt"/>
              </a:rPr>
              <a:t>adjacent to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and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: </a:t>
            </a:r>
          </a:p>
          <a:p>
            <a:r>
              <a:rPr lang="en-US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D(v),  D(w) + c</a:t>
            </a:r>
            <a:r>
              <a:rPr lang="en-US" b="1" i="1" baseline="-25000" dirty="0">
                <a:solidFill>
                  <a:srgbClr val="CC0000"/>
                </a:solidFill>
                <a:latin typeface="+mn-lt"/>
              </a:rPr>
              <a:t>w,v 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/* new least-path-cost to </a:t>
            </a:r>
            <a:r>
              <a:rPr lang="en-US" sz="2000" i="1" dirty="0">
                <a:latin typeface="+mn-lt"/>
              </a:rPr>
              <a:t>v </a:t>
            </a:r>
            <a:r>
              <a:rPr lang="en-US" sz="2000" dirty="0">
                <a:latin typeface="+mn-lt"/>
              </a:rPr>
              <a:t>is either old least-cost-path to</a:t>
            </a:r>
            <a:r>
              <a:rPr lang="en-US" sz="2000" i="1" dirty="0">
                <a:latin typeface="+mn-lt"/>
              </a:rPr>
              <a:t> v </a:t>
            </a:r>
            <a:r>
              <a:rPr lang="en-US" sz="2000" dirty="0">
                <a:latin typeface="+mn-lt"/>
              </a:rPr>
              <a:t>or known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least-cost-path to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plus direct-cost from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to </a:t>
            </a:r>
            <a:r>
              <a:rPr lang="en-US" sz="2000" i="1" dirty="0">
                <a:latin typeface="+mn-lt"/>
              </a:rPr>
              <a:t>v</a:t>
            </a:r>
            <a:r>
              <a:rPr lang="en-US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4413452" y="4056991"/>
            <a:ext cx="6165083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13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Initialization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(step 0):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For all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if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adjacent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D(a) = c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u,a 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585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D60C12B-CA9D-6543-A68D-C936C6CE5E54}"/>
              </a:ext>
            </a:extLst>
          </p:cNvPr>
          <p:cNvGrpSpPr/>
          <p:nvPr/>
        </p:nvGrpSpPr>
        <p:grpSpPr>
          <a:xfrm>
            <a:off x="3119488" y="1277257"/>
            <a:ext cx="4176312" cy="1355408"/>
            <a:chOff x="3119488" y="1277257"/>
            <a:chExt cx="4176312" cy="1355408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0BB51FE9-3B2A-5947-8D58-8E568A2FD108}"/>
                </a:ext>
              </a:extLst>
            </p:cNvPr>
            <p:cNvSpPr/>
            <p:nvPr/>
          </p:nvSpPr>
          <p:spPr>
            <a:xfrm>
              <a:off x="6845203" y="1277257"/>
              <a:ext cx="450597" cy="402666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70" name="Straight Arrow Connector 169">
              <a:extLst>
                <a:ext uri="{FF2B5EF4-FFF2-40B4-BE49-F238E27FC236}">
                  <a16:creationId xmlns:a16="http://schemas.microsoft.com/office/drawing/2014/main" id="{0BAB8D84-2299-D54C-8DF2-B7D547E53934}"/>
                </a:ext>
              </a:extLst>
            </p:cNvPr>
            <p:cNvCxnSpPr>
              <a:cxnSpLocks/>
              <a:stCxn id="169" idx="2"/>
              <a:endCxn id="171" idx="6"/>
            </p:cNvCxnSpPr>
            <p:nvPr/>
          </p:nvCxnSpPr>
          <p:spPr>
            <a:xfrm flipH="1">
              <a:off x="3421705" y="1478590"/>
              <a:ext cx="3423498" cy="1006309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336CD7A6-BFF0-864F-A9C0-5C593F3F14CE}"/>
                </a:ext>
              </a:extLst>
            </p:cNvPr>
            <p:cNvSpPr/>
            <p:nvPr/>
          </p:nvSpPr>
          <p:spPr>
            <a:xfrm>
              <a:off x="3119488" y="2337133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2145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7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roup 200">
            <a:extLst>
              <a:ext uri="{FF2B5EF4-FFF2-40B4-BE49-F238E27FC236}">
                <a16:creationId xmlns:a16="http://schemas.microsoft.com/office/drawing/2014/main" id="{4FE3D221-D37B-6E43-BD5C-9D85D700EE88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523ACA7E-7391-D44A-806F-75B7293D7DA7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53749D51-CECB-9D44-B018-F266EF41FC5F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449FB44A-FC51-6244-B19F-B77DE67800A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 Box 3">
            <a:extLst>
              <a:ext uri="{FF2B5EF4-FFF2-40B4-BE49-F238E27FC236}">
                <a16:creationId xmlns:a16="http://schemas.microsoft.com/office/drawing/2014/main" id="{54D4CD9F-2B44-4E41-8C1C-698D78A39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4FE5F7E-81B8-0042-A839-1B9EEAE596EE}"/>
              </a:ext>
            </a:extLst>
          </p:cNvPr>
          <p:cNvGrpSpPr/>
          <p:nvPr/>
        </p:nvGrpSpPr>
        <p:grpSpPr>
          <a:xfrm>
            <a:off x="6514034" y="5634994"/>
            <a:ext cx="5187639" cy="1034693"/>
            <a:chOff x="4625273" y="5620004"/>
            <a:chExt cx="5187639" cy="1034693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3EFA9DB6-36A1-8443-BC46-7E2E5C2CA3C9}"/>
                </a:ext>
              </a:extLst>
            </p:cNvPr>
            <p:cNvSpPr/>
            <p:nvPr/>
          </p:nvSpPr>
          <p:spPr>
            <a:xfrm>
              <a:off x="4661941" y="5696262"/>
              <a:ext cx="5066675" cy="9293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Text Box 3">
              <a:extLst>
                <a:ext uri="{FF2B5EF4-FFF2-40B4-BE49-F238E27FC236}">
                  <a16:creationId xmlns:a16="http://schemas.microsoft.com/office/drawing/2014/main" id="{350582EB-9CCF-9849-A56A-C61F6B12D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49471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D(v) = min ( D(v),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x,v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min(2, 1+2) = 2 </a:t>
              </a:r>
            </a:p>
          </p:txBody>
        </p:sp>
        <p:sp>
          <p:nvSpPr>
            <p:cNvPr id="165" name="Text Box 3">
              <a:extLst>
                <a:ext uri="{FF2B5EF4-FFF2-40B4-BE49-F238E27FC236}">
                  <a16:creationId xmlns:a16="http://schemas.microsoft.com/office/drawing/2014/main" id="{6D23D369-4A04-F94C-80EB-D2103B646E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(5, 1+3) = 4 </a:t>
              </a:r>
            </a:p>
          </p:txBody>
        </p:sp>
        <p:sp>
          <p:nvSpPr>
            <p:cNvPr id="166" name="Text Box 3">
              <a:extLst>
                <a:ext uri="{FF2B5EF4-FFF2-40B4-BE49-F238E27FC236}">
                  <a16:creationId xmlns:a16="http://schemas.microsoft.com/office/drawing/2014/main" id="{9A053085-7294-F842-BE4A-5164EBA43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7773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D(y) = min ( D(y),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x,y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min(inf,1+1) = 2 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91D4041-E2D0-984B-A342-59B7AC5550DB}"/>
              </a:ext>
            </a:extLst>
          </p:cNvPr>
          <p:cNvGrpSpPr/>
          <p:nvPr/>
        </p:nvGrpSpPr>
        <p:grpSpPr>
          <a:xfrm>
            <a:off x="11325192" y="5891134"/>
            <a:ext cx="706683" cy="802632"/>
            <a:chOff x="11325192" y="5891134"/>
            <a:chExt cx="706683" cy="802632"/>
          </a:xfrm>
        </p:grpSpPr>
        <p:pic>
          <p:nvPicPr>
            <p:cNvPr id="8" name="Picture 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A37D52F4-FDE5-2845-8949-5A1C24B98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168" name="Picture 16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CE04A19A-A505-8C4A-BBEB-B8773FAC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5144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 Box 9">
            <a:extLst>
              <a:ext uri="{FF2B5EF4-FFF2-40B4-BE49-F238E27FC236}">
                <a16:creationId xmlns:a16="http://schemas.microsoft.com/office/drawing/2014/main" id="{65B395D1-ACAF-AB4A-A53B-728973E1FE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64285" y="2301914"/>
            <a:ext cx="3786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t>∞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Text Box 8">
            <a:extLst>
              <a:ext uri="{FF2B5EF4-FFF2-40B4-BE49-F238E27FC236}">
                <a16:creationId xmlns:a16="http://schemas.microsoft.com/office/drawing/2014/main" id="{C4F3D1DE-8C63-AD4B-B1C0-FE339DA1F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6722" y="2260378"/>
            <a:ext cx="5261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2,x</a:t>
            </a:r>
          </a:p>
        </p:txBody>
      </p:sp>
      <p:sp>
        <p:nvSpPr>
          <p:cNvPr id="117" name="Text Box 6">
            <a:extLst>
              <a:ext uri="{FF2B5EF4-FFF2-40B4-BE49-F238E27FC236}">
                <a16:creationId xmlns:a16="http://schemas.microsoft.com/office/drawing/2014/main" id="{C9401439-4F9A-5245-B5D8-98F93D2D3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6247" y="2271953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</p:txBody>
      </p:sp>
      <p:sp>
        <p:nvSpPr>
          <p:cNvPr id="118" name="Text Box 5">
            <a:extLst>
              <a:ext uri="{FF2B5EF4-FFF2-40B4-BE49-F238E27FC236}">
                <a16:creationId xmlns:a16="http://schemas.microsoft.com/office/drawing/2014/main" id="{05199638-1656-3440-8601-484D6E8D2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3633" y="2255616"/>
            <a:ext cx="5405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2,u</a:t>
            </a: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852DFC02-823F-0242-A6A7-87C32B9FF392}"/>
              </a:ext>
            </a:extLst>
          </p:cNvPr>
          <p:cNvGrpSpPr/>
          <p:nvPr/>
        </p:nvGrpSpPr>
        <p:grpSpPr>
          <a:xfrm>
            <a:off x="3117557" y="1351723"/>
            <a:ext cx="5481203" cy="1572238"/>
            <a:chOff x="-1091379" y="187714"/>
            <a:chExt cx="5481203" cy="1572238"/>
          </a:xfrm>
        </p:grpSpPr>
        <p:sp>
          <p:nvSpPr>
            <p:cNvPr id="206" name="Oval 205">
              <a:extLst>
                <a:ext uri="{FF2B5EF4-FFF2-40B4-BE49-F238E27FC236}">
                  <a16:creationId xmlns:a16="http://schemas.microsoft.com/office/drawing/2014/main" id="{CEFA519F-FE06-0A48-8A17-DA293779C4C4}"/>
                </a:ext>
              </a:extLst>
            </p:cNvPr>
            <p:cNvSpPr/>
            <p:nvPr/>
          </p:nvSpPr>
          <p:spPr>
            <a:xfrm>
              <a:off x="4024279" y="187714"/>
              <a:ext cx="365545" cy="33667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7" name="Straight Arrow Connector 206">
              <a:extLst>
                <a:ext uri="{FF2B5EF4-FFF2-40B4-BE49-F238E27FC236}">
                  <a16:creationId xmlns:a16="http://schemas.microsoft.com/office/drawing/2014/main" id="{C8090F2C-8033-B647-B950-11726A728ED6}"/>
                </a:ext>
              </a:extLst>
            </p:cNvPr>
            <p:cNvCxnSpPr>
              <a:cxnSpLocks/>
              <a:stCxn id="206" idx="2"/>
              <a:endCxn id="208" idx="6"/>
            </p:cNvCxnSpPr>
            <p:nvPr/>
          </p:nvCxnSpPr>
          <p:spPr>
            <a:xfrm flipH="1">
              <a:off x="-789162" y="356054"/>
              <a:ext cx="4813441" cy="1256132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C5FE25E1-AB82-7F4C-9E98-117B763167D9}"/>
                </a:ext>
              </a:extLst>
            </p:cNvPr>
            <p:cNvSpPr/>
            <p:nvPr/>
          </p:nvSpPr>
          <p:spPr>
            <a:xfrm>
              <a:off x="-1091379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cxnSp>
        <p:nvCxnSpPr>
          <p:cNvPr id="210" name="Straight Arrow Connector 209">
            <a:extLst>
              <a:ext uri="{FF2B5EF4-FFF2-40B4-BE49-F238E27FC236}">
                <a16:creationId xmlns:a16="http://schemas.microsoft.com/office/drawing/2014/main" id="{8DC1F592-D3EA-B141-B522-4F04B922D235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4435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animBg="1"/>
      <p:bldP spid="20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202">
            <a:extLst>
              <a:ext uri="{FF2B5EF4-FFF2-40B4-BE49-F238E27FC236}">
                <a16:creationId xmlns:a16="http://schemas.microsoft.com/office/drawing/2014/main" id="{AB4A4D5E-EA3A-C342-BD4B-5D42FD84497D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09C4666A-0739-D747-9911-F956173AF6C0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id="{3E2FD13B-449B-A542-8297-BC85BC14FEA0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0" name="Straight Arrow Connector 209">
              <a:extLst>
                <a:ext uri="{FF2B5EF4-FFF2-40B4-BE49-F238E27FC236}">
                  <a16:creationId xmlns:a16="http://schemas.microsoft.com/office/drawing/2014/main" id="{001580FF-6C15-794F-AB65-D39811DB8230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119" name="Text Box 3">
            <a:extLst>
              <a:ext uri="{FF2B5EF4-FFF2-40B4-BE49-F238E27FC236}">
                <a16:creationId xmlns:a16="http://schemas.microsoft.com/office/drawing/2014/main" id="{8F59C2A4-0007-4F40-B4AB-15442E39B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D398422E-1EB1-DC4A-944E-B1DAB402E4DD}"/>
              </a:ext>
            </a:extLst>
          </p:cNvPr>
          <p:cNvGrpSpPr/>
          <p:nvPr/>
        </p:nvGrpSpPr>
        <p:grpSpPr>
          <a:xfrm>
            <a:off x="6497409" y="5402237"/>
            <a:ext cx="5187639" cy="1034693"/>
            <a:chOff x="4625273" y="5620004"/>
            <a:chExt cx="5187639" cy="103469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601628C-73DE-794F-B777-3EE0738C013A}"/>
                </a:ext>
              </a:extLst>
            </p:cNvPr>
            <p:cNvSpPr/>
            <p:nvPr/>
          </p:nvSpPr>
          <p:spPr>
            <a:xfrm>
              <a:off x="4661941" y="5934396"/>
              <a:ext cx="5066675" cy="69125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Text Box 3">
              <a:extLst>
                <a:ext uri="{FF2B5EF4-FFF2-40B4-BE49-F238E27FC236}">
                  <a16:creationId xmlns:a16="http://schemas.microsoft.com/office/drawing/2014/main" id="{1244B68D-FA8E-C74C-924A-A43B38E7E6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4" name="Text Box 3">
              <a:extLst>
                <a:ext uri="{FF2B5EF4-FFF2-40B4-BE49-F238E27FC236}">
                  <a16:creationId xmlns:a16="http://schemas.microsoft.com/office/drawing/2014/main" id="{A1525B23-46ED-3A4C-BC35-A13418697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D(y) + </a:t>
              </a:r>
              <a:r>
                <a:rPr kumimoji="0" lang="en-US" sz="200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c</a:t>
              </a:r>
              <a:r>
                <a:rPr lang="en-US" sz="2000" i="1" baseline="-25000" dirty="0">
                  <a:solidFill>
                    <a:prstClr val="black"/>
                  </a:solidFill>
                  <a:latin typeface="Calibri" panose="020F0502020204030204"/>
                </a:rPr>
                <a:t>y</a:t>
              </a:r>
              <a:r>
                <a:rPr kumimoji="0" lang="en-US" sz="200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2+1) = 3 </a:t>
              </a:r>
            </a:p>
          </p:txBody>
        </p:sp>
        <p:sp>
          <p:nvSpPr>
            <p:cNvPr id="215" name="Text Box 3">
              <a:extLst>
                <a:ext uri="{FF2B5EF4-FFF2-40B4-BE49-F238E27FC236}">
                  <a16:creationId xmlns:a16="http://schemas.microsoft.com/office/drawing/2014/main" id="{BFB54203-76D7-E14F-8811-A49D9AAE5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437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D(y)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y,z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min(inf,2+2) = 4  </a:t>
              </a: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9C32DC86-6E33-9543-9C89-8F3F1B0CEF86}"/>
              </a:ext>
            </a:extLst>
          </p:cNvPr>
          <p:cNvGrpSpPr/>
          <p:nvPr/>
        </p:nvGrpSpPr>
        <p:grpSpPr>
          <a:xfrm>
            <a:off x="11325192" y="5675005"/>
            <a:ext cx="706683" cy="802632"/>
            <a:chOff x="11325192" y="5891134"/>
            <a:chExt cx="706683" cy="802632"/>
          </a:xfrm>
        </p:grpSpPr>
        <p:pic>
          <p:nvPicPr>
            <p:cNvPr id="217" name="Picture 216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925DA252-1100-254E-886E-E31054C9C4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218" name="Picture 21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01C56154-A60F-024F-BBFB-A6C93EE3F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  <p:cxnSp>
        <p:nvCxnSpPr>
          <p:cNvPr id="219" name="Straight Arrow Connector 218">
            <a:extLst>
              <a:ext uri="{FF2B5EF4-FFF2-40B4-BE49-F238E27FC236}">
                <a16:creationId xmlns:a16="http://schemas.microsoft.com/office/drawing/2014/main" id="{349870A5-9F71-CB43-8128-DFD8B0AA58C1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9033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Network layer control plane: our goals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en-US" sz="3200" dirty="0"/>
              <a:t>understand principles behind network control plane: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traditional routing algorithms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SDN controllers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network management, configuration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sz="3200" dirty="0"/>
              <a:t>instantiation, implementation in the Internet:</a:t>
            </a:r>
          </a:p>
          <a:p>
            <a:pPr lvl="1"/>
            <a:r>
              <a:rPr lang="en-US" sz="2800" dirty="0"/>
              <a:t>OSPF, BGP</a:t>
            </a:r>
          </a:p>
          <a:p>
            <a:pPr lvl="1"/>
            <a:r>
              <a:rPr lang="en-US" sz="2800" dirty="0"/>
              <a:t>OpenFlow, ODL and ONOS controllers</a:t>
            </a:r>
          </a:p>
          <a:p>
            <a:pPr lvl="1"/>
            <a:r>
              <a:rPr lang="en-US" sz="2800" dirty="0"/>
              <a:t>Internet Control Message Protocol: ICMP</a:t>
            </a:r>
          </a:p>
          <a:p>
            <a:pPr lvl="1"/>
            <a:r>
              <a:rPr lang="en-US" sz="2800" dirty="0"/>
              <a:t>SNMP, YANG/NETCONF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20951948-B008-E644-A413-AF8F2E6FBC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7430957-A0D6-EA4C-B6BF-820C3230276D}"/>
              </a:ext>
            </a:extLst>
          </p:cNvPr>
          <p:cNvGrpSpPr/>
          <p:nvPr/>
        </p:nvGrpSpPr>
        <p:grpSpPr>
          <a:xfrm>
            <a:off x="3109189" y="1355510"/>
            <a:ext cx="1542110" cy="1873826"/>
            <a:chOff x="3109189" y="1355510"/>
            <a:chExt cx="1542110" cy="1873826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4015F7C7-310D-FD46-9C9C-A1683A72BDDD}"/>
                </a:ext>
              </a:extLst>
            </p:cNvPr>
            <p:cNvSpPr/>
            <p:nvPr/>
          </p:nvSpPr>
          <p:spPr>
            <a:xfrm>
              <a:off x="4336203" y="135551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8" name="Straight Arrow Connector 207">
              <a:extLst>
                <a:ext uri="{FF2B5EF4-FFF2-40B4-BE49-F238E27FC236}">
                  <a16:creationId xmlns:a16="http://schemas.microsoft.com/office/drawing/2014/main" id="{CB6EBC2E-EA66-0348-8BB3-7224B5E190A1}"/>
                </a:ext>
              </a:extLst>
            </p:cNvPr>
            <p:cNvCxnSpPr>
              <a:cxnSpLocks/>
              <a:stCxn id="207" idx="2"/>
              <a:endCxn id="219" idx="6"/>
            </p:cNvCxnSpPr>
            <p:nvPr/>
          </p:nvCxnSpPr>
          <p:spPr>
            <a:xfrm flipH="1">
              <a:off x="3411406" y="1503276"/>
              <a:ext cx="924797" cy="1578294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79D32FBA-D726-A343-8DEE-BA9A2943F951}"/>
                </a:ext>
              </a:extLst>
            </p:cNvPr>
            <p:cNvSpPr/>
            <p:nvPr/>
          </p:nvSpPr>
          <p:spPr>
            <a:xfrm>
              <a:off x="3109189" y="2933804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52E9057B-6B98-BE42-AE62-4832BA11F8FB}"/>
              </a:ext>
            </a:extLst>
          </p:cNvPr>
          <p:cNvCxnSpPr>
            <a:cxnSpLocks/>
          </p:cNvCxnSpPr>
          <p:nvPr/>
        </p:nvCxnSpPr>
        <p:spPr>
          <a:xfrm flipV="1">
            <a:off x="1137745" y="5040040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5170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 animBg="1"/>
      <p:bldP spid="22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BE35B4C-1AED-A841-AF80-60F24BC61CA4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91E4B38D-7546-F94C-8A43-DBD52AA7A376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739AB7A4-25A9-1A45-A7AC-64A8E69B1628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C05BCE45-1F78-4A42-83C7-96D7950CC9C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CD703E57-0A32-2F40-B813-84CEA4FC5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0F68506E-3C2C-FA41-9AFF-AC306C688A51}"/>
              </a:ext>
            </a:extLst>
          </p:cNvPr>
          <p:cNvGrpSpPr/>
          <p:nvPr/>
        </p:nvGrpSpPr>
        <p:grpSpPr>
          <a:xfrm>
            <a:off x="6497409" y="5402237"/>
            <a:ext cx="5183535" cy="749181"/>
            <a:chOff x="4625273" y="5620004"/>
            <a:chExt cx="5183535" cy="749181"/>
          </a:xfrm>
        </p:grpSpPr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B78CF965-1E51-204E-87C1-40BC5F8B1953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A0BD265B-56BC-C648-9DAB-18969CF60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2" name="Text Box 3">
              <a:extLst>
                <a:ext uri="{FF2B5EF4-FFF2-40B4-BE49-F238E27FC236}">
                  <a16:creationId xmlns:a16="http://schemas.microsoft.com/office/drawing/2014/main" id="{E3E25232-20F1-B64B-98A3-BB2E6B5A60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353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D(v)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v,w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(3, 2+3) = 3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23" name="Straight Arrow Connector 222">
            <a:extLst>
              <a:ext uri="{FF2B5EF4-FFF2-40B4-BE49-F238E27FC236}">
                <a16:creationId xmlns:a16="http://schemas.microsoft.com/office/drawing/2014/main" id="{CB03B215-D4F4-B240-9C4C-7FD543D4FF60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2784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601EBFD0-D4AD-9247-9D77-B94D622E1FAA}"/>
              </a:ext>
            </a:extLst>
          </p:cNvPr>
          <p:cNvGrpSpPr/>
          <p:nvPr/>
        </p:nvGrpSpPr>
        <p:grpSpPr>
          <a:xfrm>
            <a:off x="3082834" y="1345224"/>
            <a:ext cx="2890824" cy="2192195"/>
            <a:chOff x="1559224" y="-432243"/>
            <a:chExt cx="2890824" cy="2192195"/>
          </a:xfrm>
        </p:grpSpPr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746423EF-63DD-3343-9662-5B2931DA7273}"/>
                </a:ext>
              </a:extLst>
            </p:cNvPr>
            <p:cNvSpPr/>
            <p:nvPr/>
          </p:nvSpPr>
          <p:spPr>
            <a:xfrm>
              <a:off x="4134952" y="-432243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9" name="Straight Arrow Connector 218">
              <a:extLst>
                <a:ext uri="{FF2B5EF4-FFF2-40B4-BE49-F238E27FC236}">
                  <a16:creationId xmlns:a16="http://schemas.microsoft.com/office/drawing/2014/main" id="{85760C0E-983E-B441-806E-22BCF64E7382}"/>
                </a:ext>
              </a:extLst>
            </p:cNvPr>
            <p:cNvCxnSpPr>
              <a:cxnSpLocks/>
              <a:stCxn id="216" idx="2"/>
              <a:endCxn id="223" idx="6"/>
            </p:cNvCxnSpPr>
            <p:nvPr/>
          </p:nvCxnSpPr>
          <p:spPr>
            <a:xfrm flipH="1">
              <a:off x="1861441" y="-284477"/>
              <a:ext cx="2273511" cy="189666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5D5E27BC-D759-D946-87D8-DD12082603F9}"/>
                </a:ext>
              </a:extLst>
            </p:cNvPr>
            <p:cNvSpPr/>
            <p:nvPr/>
          </p:nvSpPr>
          <p:spPr>
            <a:xfrm>
              <a:off x="1559224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cxnSp>
        <p:nvCxnSpPr>
          <p:cNvPr id="225" name="Straight Arrow Connector 224">
            <a:extLst>
              <a:ext uri="{FF2B5EF4-FFF2-40B4-BE49-F238E27FC236}">
                <a16:creationId xmlns:a16="http://schemas.microsoft.com/office/drawing/2014/main" id="{4983EAC5-E137-B845-8167-8FF621B46BC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7175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 animBg="1"/>
      <p:bldP spid="22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1D55AC0E-D2D6-F941-9AA6-9306F9726C0A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75F79124-CB88-0245-A13C-A9F8EF8B54A5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C662265B-7333-144C-975B-222F0D3A4281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A9ED63E9-B922-974A-A009-C20182AD3D17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6F3DAD70-4F0A-6440-969F-3CCEA1CAD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BAB668A7-AFC7-C746-8D74-2C3BEE2C0C90}"/>
              </a:ext>
            </a:extLst>
          </p:cNvPr>
          <p:cNvGrpSpPr/>
          <p:nvPr/>
        </p:nvGrpSpPr>
        <p:grpSpPr>
          <a:xfrm>
            <a:off x="6497409" y="5402237"/>
            <a:ext cx="5103343" cy="749181"/>
            <a:chOff x="4625273" y="5620004"/>
            <a:chExt cx="5103343" cy="749181"/>
          </a:xfrm>
        </p:grpSpPr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75C3332E-25DC-5548-B18A-0DFEE9ABA6BC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Text Box 3">
              <a:extLst>
                <a:ext uri="{FF2B5EF4-FFF2-40B4-BE49-F238E27FC236}">
                  <a16:creationId xmlns:a16="http://schemas.microsoft.com/office/drawing/2014/main" id="{66CA504C-894E-9D46-958C-24EC91FC6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818E7B6F-01C5-BD4D-81E3-08541D884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08895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D(w)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3+5) = 4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41F1CF94-F7B7-9947-B9CB-42D5664FC48B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5225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A203BF5-54E3-A247-B525-DAD7C3FFFA30}"/>
              </a:ext>
            </a:extLst>
          </p:cNvPr>
          <p:cNvGrpSpPr/>
          <p:nvPr/>
        </p:nvGrpSpPr>
        <p:grpSpPr>
          <a:xfrm>
            <a:off x="3084763" y="1369564"/>
            <a:ext cx="6736985" cy="2493877"/>
            <a:chOff x="-2329870" y="-444558"/>
            <a:chExt cx="6736985" cy="2493877"/>
          </a:xfrm>
        </p:grpSpPr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EC7C9367-2990-6D43-A15C-2F5B4E8649C4}"/>
                </a:ext>
              </a:extLst>
            </p:cNvPr>
            <p:cNvSpPr/>
            <p:nvPr/>
          </p:nvSpPr>
          <p:spPr>
            <a:xfrm>
              <a:off x="4092019" y="-444558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25" name="Straight Arrow Connector 224">
              <a:extLst>
                <a:ext uri="{FF2B5EF4-FFF2-40B4-BE49-F238E27FC236}">
                  <a16:creationId xmlns:a16="http://schemas.microsoft.com/office/drawing/2014/main" id="{F11A43D7-7771-3E49-94AA-7FB8202B3A43}"/>
                </a:ext>
              </a:extLst>
            </p:cNvPr>
            <p:cNvCxnSpPr>
              <a:cxnSpLocks/>
              <a:stCxn id="223" idx="2"/>
              <a:endCxn id="226" idx="6"/>
            </p:cNvCxnSpPr>
            <p:nvPr/>
          </p:nvCxnSpPr>
          <p:spPr>
            <a:xfrm flipH="1">
              <a:off x="-2027653" y="-296792"/>
              <a:ext cx="6119672" cy="2198345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88F40879-FE48-7941-9529-6385E99DA5B8}"/>
                </a:ext>
              </a:extLst>
            </p:cNvPr>
            <p:cNvSpPr/>
            <p:nvPr/>
          </p:nvSpPr>
          <p:spPr>
            <a:xfrm>
              <a:off x="-2329870" y="1753787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cxnSp>
        <p:nvCxnSpPr>
          <p:cNvPr id="229" name="Straight Arrow Connector 228">
            <a:extLst>
              <a:ext uri="{FF2B5EF4-FFF2-40B4-BE49-F238E27FC236}">
                <a16:creationId xmlns:a16="http://schemas.microsoft.com/office/drawing/2014/main" id="{FF0B2969-0D91-644B-9FF5-3BB4F0D073E4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Arrow Connector 229">
            <a:extLst>
              <a:ext uri="{FF2B5EF4-FFF2-40B4-BE49-F238E27FC236}">
                <a16:creationId xmlns:a16="http://schemas.microsoft.com/office/drawing/2014/main" id="{BABE8C73-6B5D-7F4B-AA15-26746F00DEF9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7535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165" name="Text Box 3">
            <a:extLst>
              <a:ext uri="{FF2B5EF4-FFF2-40B4-BE49-F238E27FC236}">
                <a16:creationId xmlns:a16="http://schemas.microsoft.com/office/drawing/2014/main" id="{DDAD2418-A8D1-1A4C-9685-0ABBFA899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cxnSp>
        <p:nvCxnSpPr>
          <p:cNvPr id="169" name="Straight Arrow Connector 168">
            <a:extLst>
              <a:ext uri="{FF2B5EF4-FFF2-40B4-BE49-F238E27FC236}">
                <a16:creationId xmlns:a16="http://schemas.microsoft.com/office/drawing/2014/main" id="{C502BE32-581E-614C-8C19-401954352B2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7BAAF5DE-5EBE-1D41-BC0E-9C07EB3F9FC5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1005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577023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200" dirty="0">
                <a:latin typeface="+mn-lt"/>
              </a:rPr>
              <a:t>find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such that </a:t>
            </a:r>
            <a:r>
              <a:rPr lang="en-US" sz="2200" i="1" dirty="0">
                <a:latin typeface="+mn-lt"/>
              </a:rPr>
              <a:t>D(a) </a:t>
            </a:r>
            <a:r>
              <a:rPr lang="en-US" sz="2200" dirty="0">
                <a:latin typeface="+mn-lt"/>
              </a:rPr>
              <a:t>is a minimum </a:t>
            </a:r>
          </a:p>
          <a:p>
            <a:r>
              <a:rPr lang="en-US" sz="2200" dirty="0">
                <a:latin typeface="+mn-lt"/>
              </a:rPr>
              <a:t>add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to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</a:p>
          <a:p>
            <a:r>
              <a:rPr lang="en-US" sz="2200" dirty="0">
                <a:latin typeface="+mn-lt"/>
              </a:rPr>
              <a:t>update </a:t>
            </a:r>
            <a:r>
              <a:rPr lang="en-US" sz="2200" i="1" dirty="0">
                <a:latin typeface="+mn-lt"/>
              </a:rPr>
              <a:t>D(b) </a:t>
            </a:r>
            <a:r>
              <a:rPr lang="en-US" sz="2200" dirty="0">
                <a:latin typeface="+mn-lt"/>
              </a:rPr>
              <a:t>for all </a:t>
            </a:r>
            <a:r>
              <a:rPr lang="en-US" sz="2200" i="1" dirty="0">
                <a:latin typeface="+mn-lt"/>
              </a:rPr>
              <a:t>b</a:t>
            </a:r>
            <a:r>
              <a:rPr lang="en-US" sz="2200" dirty="0">
                <a:latin typeface="+mn-lt"/>
              </a:rPr>
              <a:t> adjacent to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and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: </a:t>
            </a:r>
          </a:p>
          <a:p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( D(b), D(a) + c</a:t>
            </a:r>
            <a:r>
              <a:rPr lang="en-US" sz="2200" b="1" i="1" baseline="-25000" dirty="0">
                <a:solidFill>
                  <a:srgbClr val="CC0000"/>
                </a:solidFill>
                <a:latin typeface="+mn-lt"/>
              </a:rPr>
              <a:t>a,b 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Initialization (step 0): For all a: if </a:t>
            </a:r>
            <a:r>
              <a:rPr lang="en-US" i="1" dirty="0"/>
              <a:t>a</a:t>
            </a:r>
            <a:r>
              <a:rPr lang="en-US" dirty="0"/>
              <a:t> adjacent to then </a:t>
            </a:r>
            <a:r>
              <a:rPr lang="en-US" i="1" dirty="0"/>
              <a:t>D(a) = c</a:t>
            </a:r>
            <a:r>
              <a:rPr lang="en-US" i="1" baseline="-25000" dirty="0"/>
              <a:t>u,a </a:t>
            </a:r>
            <a:endParaRPr lang="en-US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975560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83002"/>
            <a:chOff x="6731733" y="3986393"/>
            <a:chExt cx="4022768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74090"/>
              <a:chOff x="9178724" y="1740531"/>
              <a:chExt cx="2423080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8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  <a:endParaRPr lang="en-US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  <a:endParaRPr lang="en-US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destination</a:t>
                </a:r>
                <a:endParaRPr lang="en-US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70508" cy="369332"/>
            <a:chOff x="8565265" y="4815068"/>
            <a:chExt cx="3170508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338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v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another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construct least-cost-path tree by tracing predecessor nodes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discussion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algorithm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/>
              <a:t>n</a:t>
            </a:r>
            <a:r>
              <a:rPr lang="en-US" dirty="0"/>
              <a:t> nodes</a:t>
            </a:r>
          </a:p>
          <a:p>
            <a:pPr>
              <a:defRPr/>
            </a:pPr>
            <a:r>
              <a:rPr lang="en-US" sz="2400" dirty="0"/>
              <a:t>each of </a:t>
            </a:r>
            <a:r>
              <a:rPr lang="en-US" sz="2400" i="1" dirty="0"/>
              <a:t>n</a:t>
            </a:r>
            <a:r>
              <a:rPr lang="en-US" sz="2400" dirty="0"/>
              <a:t> iteration: need to check all nodes, </a:t>
            </a:r>
            <a:r>
              <a:rPr lang="en-US" sz="2400" i="1" dirty="0"/>
              <a:t>w</a:t>
            </a:r>
            <a:r>
              <a:rPr lang="en-US" sz="2400" dirty="0"/>
              <a:t>, not in </a:t>
            </a:r>
            <a:r>
              <a:rPr lang="en-US" sz="2400" i="1" dirty="0"/>
              <a:t>N</a:t>
            </a:r>
          </a:p>
          <a:p>
            <a:pPr>
              <a:defRPr/>
            </a:pPr>
            <a:r>
              <a:rPr lang="en-US" sz="2400" i="1" dirty="0"/>
              <a:t>n</a:t>
            </a:r>
            <a:r>
              <a:rPr lang="en-US" sz="2400" dirty="0"/>
              <a:t>(</a:t>
            </a:r>
            <a:r>
              <a:rPr lang="en-US" sz="2400" i="1" dirty="0"/>
              <a:t>n</a:t>
            </a:r>
            <a:r>
              <a:rPr lang="en-US" sz="2400" dirty="0"/>
              <a:t>+1)/2 comparisons: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complexity</a:t>
            </a:r>
          </a:p>
          <a:p>
            <a:pPr>
              <a:defRPr/>
            </a:pPr>
            <a:r>
              <a:rPr lang="en-US" sz="2400" dirty="0"/>
              <a:t>more efficient implementations possible: O(</a:t>
            </a:r>
            <a:r>
              <a:rPr lang="en-US" sz="2400" i="1" dirty="0"/>
              <a:t>n</a:t>
            </a:r>
            <a:r>
              <a:rPr lang="en-US" sz="2400" dirty="0"/>
              <a:t>log</a:t>
            </a:r>
            <a:r>
              <a:rPr lang="en-US" sz="2400" i="1" dirty="0"/>
              <a:t>n</a:t>
            </a:r>
            <a:r>
              <a:rPr lang="en-US" sz="2400" dirty="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message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en-US" sz="2400" dirty="0"/>
              <a:t>each router must </a:t>
            </a:r>
            <a:r>
              <a:rPr lang="en-US" sz="2400" i="1" dirty="0">
                <a:solidFill>
                  <a:srgbClr val="0000A8"/>
                </a:solidFill>
              </a:rPr>
              <a:t>broadcast</a:t>
            </a:r>
            <a:r>
              <a:rPr lang="en-US" sz="2400" dirty="0"/>
              <a:t> its link state information to other </a:t>
            </a:r>
            <a:r>
              <a:rPr lang="en-US" sz="2400" i="1" dirty="0"/>
              <a:t>n</a:t>
            </a:r>
            <a:r>
              <a:rPr lang="en-US" sz="2400" dirty="0"/>
              <a:t> routers </a:t>
            </a:r>
          </a:p>
          <a:p>
            <a:pPr>
              <a:defRPr/>
            </a:pPr>
            <a:r>
              <a:rPr lang="en-US" sz="2400" dirty="0"/>
              <a:t>efficient (and interesting!) broadcast algorithms: O(</a:t>
            </a:r>
            <a:r>
              <a:rPr lang="en-US" sz="2400" i="1" dirty="0"/>
              <a:t>n</a:t>
            </a:r>
            <a:r>
              <a:rPr lang="en-US" sz="2400" dirty="0"/>
              <a:t>) link crossings to disseminate a broadcast message from one source</a:t>
            </a:r>
          </a:p>
          <a:p>
            <a:pPr>
              <a:defRPr/>
            </a:pPr>
            <a:r>
              <a:rPr lang="en-US" sz="2400" dirty="0"/>
              <a:t>each router’s message crosses O(</a:t>
            </a:r>
            <a:r>
              <a:rPr lang="en-US" sz="2400" i="1" dirty="0"/>
              <a:t>n</a:t>
            </a:r>
            <a:r>
              <a:rPr lang="en-US" sz="2400" dirty="0"/>
              <a:t>) links: overall message complexity: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oscillations possible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when  link costs depend on traffic volume, </a:t>
            </a:r>
            <a:r>
              <a:rPr lang="en-US" dirty="0">
                <a:solidFill>
                  <a:srgbClr val="C00000"/>
                </a:solidFill>
              </a:rPr>
              <a:t>route oscillations </a:t>
            </a:r>
            <a:r>
              <a:rPr lang="en-US" dirty="0"/>
              <a:t>possible</a:t>
            </a:r>
            <a:endParaRPr lang="en-US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routing to destination a, traffic entering at d, c, e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979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/>
              <a:t>Based on </a:t>
            </a:r>
            <a:r>
              <a:rPr lang="en-US" sz="3200" i="1" dirty="0">
                <a:solidFill>
                  <a:srgbClr val="0000A8"/>
                </a:solidFill>
              </a:rPr>
              <a:t>Bellman-Ford</a:t>
            </a:r>
            <a:r>
              <a:rPr lang="en-US" sz="3200" dirty="0"/>
              <a:t> (BF) equation (dynamic programming):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Let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000" i="1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cost of least-cost path from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 to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Then:</a:t>
              </a:r>
            </a:p>
            <a:p>
              <a:pPr>
                <a:buFont typeface="Wingdings" charset="0"/>
                <a:buNone/>
              </a:pPr>
              <a:r>
                <a:rPr lang="en-US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en-US" sz="32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c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047501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Bellman-Ford equation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2711"/>
            <a:ext cx="4443412" cy="1557316"/>
            <a:chOff x="2040982" y="4374411"/>
            <a:chExt cx="4443412" cy="1557316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4443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min</a:t>
              </a:r>
              <a:r>
                <a:rPr lang="en-US" dirty="0">
                  <a:latin typeface="+mn-lt"/>
                </a:rPr>
                <a:t> taken over all neighbors</a:t>
              </a:r>
              <a:r>
                <a:rPr lang="en-US" i="1" dirty="0">
                  <a:latin typeface="+mn-lt"/>
                </a:rPr>
                <a:t> v </a:t>
              </a:r>
              <a:r>
                <a:rPr lang="en-US" dirty="0">
                  <a:latin typeface="+mn-lt"/>
                </a:rPr>
                <a:t>of </a:t>
              </a:r>
              <a:r>
                <a:rPr lang="en-US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694" y="4374411"/>
              <a:ext cx="0" cy="1357464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7" y="4684735"/>
            <a:ext cx="4855304" cy="1072830"/>
            <a:chOff x="6490417" y="4684735"/>
            <a:chExt cx="4855304" cy="1072830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7" y="5295900"/>
              <a:ext cx="48553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v</a:t>
              </a:r>
              <a:r>
                <a:rPr lang="en-US" dirty="0">
                  <a:latin typeface="+mn-lt"/>
                </a:rPr>
                <a:t>’s estimated least-cost-path cost to </a:t>
              </a:r>
              <a:r>
                <a:rPr lang="en-US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9107" y="4684735"/>
              <a:ext cx="0" cy="713983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898825" y="4749453"/>
            <a:ext cx="3734933" cy="1589812"/>
            <a:chOff x="5898825" y="4749453"/>
            <a:chExt cx="3734933" cy="1589812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8825" y="5877600"/>
              <a:ext cx="3734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+mn-lt"/>
                </a:rPr>
                <a:t>direct cost of link from</a:t>
              </a:r>
              <a:r>
                <a:rPr lang="en-US" i="1" dirty="0">
                  <a:latin typeface="+mn-lt"/>
                </a:rPr>
                <a:t> x </a:t>
              </a:r>
              <a:r>
                <a:rPr lang="en-US" dirty="0">
                  <a:latin typeface="+mn-lt"/>
                </a:rPr>
                <a:t>to </a:t>
              </a:r>
              <a:r>
                <a:rPr lang="en-US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1847" y="4749453"/>
              <a:ext cx="0" cy="1338196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Bellman-Ford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53057"/>
            <a:ext cx="1106048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Suppose that </a:t>
            </a:r>
            <a:r>
              <a:rPr kumimoji="0" lang="en-US" sz="2800" b="0" i="1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’s neighboring node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s, x,v,w,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know that for destination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z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4331635" cy="1775026"/>
            <a:chOff x="5954236" y="2228981"/>
            <a:chExt cx="4331635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43316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Bellman-Ford equation says: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3733537"/>
            <a:chOff x="6270932" y="2745287"/>
            <a:chExt cx="4777024" cy="3733537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19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800" i="1" dirty="0">
                  <a:solidFill>
                    <a:srgbClr val="000000"/>
                  </a:solidFill>
                  <a:latin typeface="+mn-lt"/>
                </a:rPr>
                <a:t>node achieving minimum (x) is next hop on estimated least-cost path to destination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key idea: </a:t>
            </a:r>
          </a:p>
          <a:p>
            <a:pPr marL="460375" indent="-330200">
              <a:defRPr/>
            </a:pPr>
            <a:r>
              <a:rPr lang="en-US" dirty="0"/>
              <a:t>from time-to-time, each node sends its own distance vector estimate to neighbors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under minor, natural conditions, the estimate </a:t>
            </a:r>
            <a:r>
              <a:rPr lang="en-US" sz="2800" i="1" dirty="0">
                <a:cs typeface="Times New Roman" charset="0"/>
              </a:rPr>
              <a:t>D</a:t>
            </a:r>
            <a:r>
              <a:rPr lang="en-US" sz="2800" i="1" baseline="-30000" dirty="0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709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 ← min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{c</a:t>
              </a:r>
              <a:r>
                <a:rPr lang="en-US" sz="2800" i="1" baseline="-25000" dirty="0">
                  <a:solidFill>
                    <a:srgbClr val="CC0000"/>
                  </a:solidFill>
                  <a:cs typeface="Times New Roman" charset="0"/>
                </a:rPr>
                <a:t>x,v 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+ 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en-US" sz="2800" dirty="0">
                  <a:cs typeface="Times New Roman" charset="0"/>
                </a:rPr>
                <a:t>for each node </a:t>
              </a:r>
              <a:r>
                <a:rPr lang="en-US" sz="2800" i="1" dirty="0">
                  <a:cs typeface="Times New Roman" charset="0"/>
                </a:rPr>
                <a:t>y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dirty="0">
                  <a:ea typeface="MS Mincho" charset="0"/>
                  <a:cs typeface="MS Mincho" charset="0"/>
                </a:rPr>
                <a:t>∊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en-US" dirty="0"/>
                <a:t>when </a:t>
              </a:r>
              <a:r>
                <a:rPr lang="en-US" i="1" dirty="0"/>
                <a:t>x</a:t>
              </a:r>
              <a:r>
                <a:rPr lang="en-US" dirty="0"/>
                <a:t> receives new DV estimate from any neighbor, it updates its own DV using B-F equation: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pPr marL="460375" indent="-223838"/>
            <a:r>
              <a:rPr lang="en-US" sz="2400" dirty="0"/>
              <a:t>local link cost change </a:t>
            </a:r>
          </a:p>
          <a:p>
            <a:pPr marL="460375" indent="-223838"/>
            <a:r>
              <a:rPr lang="en-US" sz="2400" dirty="0"/>
              <a:t>DV update message from neighbor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7577" y="2097023"/>
            <a:ext cx="4622104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en-US" sz="2800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800" dirty="0">
                <a:latin typeface="+mn-lt"/>
              </a:rPr>
              <a:t>for (change in local link cost or msg from neighbor)</a:t>
            </a: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32" y="1397588"/>
            <a:ext cx="20313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3200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distributed, self-stopping: </a:t>
            </a:r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neighbors then notify their neighbors – </a:t>
            </a:r>
            <a:r>
              <a:rPr lang="en-US" i="1" dirty="0"/>
              <a:t>only if necessary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no notification received, no actions taken!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1092191" y="3294344"/>
            <a:ext cx="4622104" cy="1554474"/>
            <a:chOff x="1317659" y="3169084"/>
            <a:chExt cx="4622104" cy="1554474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59" y="3301630"/>
              <a:ext cx="4622104" cy="1421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recompute</a:t>
              </a:r>
              <a:r>
                <a:rPr lang="en-US" sz="2800" dirty="0">
                  <a:latin typeface="+mn-lt"/>
                </a:rPr>
                <a:t> DV estimates using DV received from neighbor</a:t>
              </a:r>
            </a:p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dirty="0">
                  <a:latin typeface="+mn-lt"/>
                </a:rPr>
                <a:t>if DV to any destination has changed, </a:t>
              </a: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notify</a:t>
              </a:r>
              <a:r>
                <a:rPr lang="en-US" sz="2800" dirty="0">
                  <a:latin typeface="+mn-lt"/>
                </a:rPr>
                <a:t> neighbors 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/>
          <p:nvPr/>
        </p:nvCxnSpPr>
        <p:spPr>
          <a:xfrm>
            <a:off x="1052186" y="6172200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/>
          <p:nvPr/>
        </p:nvCxnSpPr>
        <p:spPr>
          <a:xfrm>
            <a:off x="1052186" y="2178485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1039660" y="2167003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have distance estimates to nearest neighbors (only)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624685" cy="2298788"/>
            <a:chOff x="5663694" y="2293717"/>
            <a:chExt cx="5624685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02863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 few asymmetries: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missing link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larger cost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375569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send their local distance vector to their neighbors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Two approaches to structuring network control plane:</a:t>
            </a:r>
          </a:p>
          <a:p>
            <a:pPr marL="466725" indent="-249238"/>
            <a:r>
              <a:rPr lang="en-US" dirty="0"/>
              <a:t>per-router control (traditional)</a:t>
            </a:r>
          </a:p>
          <a:p>
            <a:pPr marL="466725" indent="-249238"/>
            <a:r>
              <a:rPr lang="en-US" dirty="0"/>
              <a:t>logically centralized control (software defined networking)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Network-layer functions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9934373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forwarding: </a:t>
              </a:r>
              <a:r>
                <a:rPr lang="en-US" dirty="0"/>
                <a:t>move packets from router’</a:t>
              </a:r>
              <a:r>
                <a:rPr lang="en-US" altLang="ja-JP" dirty="0"/>
                <a:t>s input to appropriate router output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781" y="1807341"/>
              <a:ext cx="2882794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en-US" sz="3600" i="1" dirty="0">
                  <a:solidFill>
                    <a:srgbClr val="000090"/>
                  </a:solidFill>
                </a:rPr>
                <a:t>data plane</a:t>
              </a:r>
            </a:p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endParaRPr lang="en-US" sz="2800" dirty="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1285300" y="2660651"/>
            <a:ext cx="9825520" cy="920619"/>
            <a:chOff x="1314797" y="2881877"/>
            <a:chExt cx="9825520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29306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en-US" sz="3600" i="1" dirty="0">
                  <a:solidFill>
                    <a:srgbClr val="000099"/>
                  </a:solidFill>
                </a:rPr>
                <a:t>control</a:t>
              </a:r>
              <a:r>
                <a:rPr lang="en-US" sz="3600" b="1" i="1" dirty="0">
                  <a:solidFill>
                    <a:srgbClr val="000099"/>
                  </a:solidFill>
                </a:rPr>
                <a:t> </a:t>
              </a:r>
              <a:r>
                <a:rPr lang="en-US" sz="3600" i="1" dirty="0">
                  <a:solidFill>
                    <a:srgbClr val="000099"/>
                  </a:solidFill>
                </a:rPr>
                <a:t>plane</a:t>
              </a:r>
              <a:endParaRPr lang="en-US" sz="3600" i="1" dirty="0"/>
            </a:p>
            <a:p>
              <a:pPr marL="342900" indent="-342900">
                <a:lnSpc>
                  <a:spcPct val="85000"/>
                </a:lnSpc>
                <a:spcBef>
                  <a:spcPct val="7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en-US" sz="2800" dirty="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4797" y="2881877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routing: </a:t>
              </a:r>
              <a:r>
                <a:rPr lang="en-US" dirty="0"/>
                <a:t>determine route taken by packets from source to destination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…. and so on</a:t>
            </a:r>
          </a:p>
          <a:p>
            <a:endParaRPr lang="en-US" sz="2800" dirty="0"/>
          </a:p>
          <a:p>
            <a:r>
              <a:rPr lang="en-US" sz="2800" dirty="0"/>
              <a:t>Let’s next take a look at the iterative </a:t>
            </a:r>
            <a:r>
              <a:rPr lang="en-US" sz="2800" i="1" dirty="0"/>
              <a:t>computations</a:t>
            </a:r>
            <a:r>
              <a:rPr lang="en-US" sz="2800" dirty="0"/>
              <a:t> at nodes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e, computes: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11719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(a) = 8</a:t>
                </a:r>
                <a:endParaRPr lang="en-US" sz="1600" dirty="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84"/>
            <a:ext cx="531821" cy="369069"/>
            <a:chOff x="1348328" y="2507397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7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(a)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(a),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(a), c</a:t>
            </a:r>
            <a:r>
              <a:rPr lang="en-US" sz="1600" baseline="-25000" dirty="0"/>
              <a:t>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(a)}  = min{8,</a:t>
            </a:r>
            <a:r>
              <a:rPr lang="en-US" sz="1600" dirty="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(c)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(c),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(c),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(c)}  = min{</a:t>
            </a:r>
            <a:r>
              <a:rPr lang="en-US" sz="1600" dirty="0">
                <a:cs typeface="Arial" charset="0"/>
              </a:rPr>
              <a:t>∞,1,∞} = 1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(d)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(d),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(d),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(d)}  = min{</a:t>
            </a:r>
            <a:r>
              <a:rPr lang="en-US" sz="1600" dirty="0">
                <a:cs typeface="Arial" charset="0"/>
              </a:rPr>
              <a:t>9,2,∞} = 2 </a:t>
            </a:r>
            <a:endParaRPr lang="en-US" sz="16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(f)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(f),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(f),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(f)}  = min{</a:t>
            </a:r>
            <a:r>
              <a:rPr lang="en-US" sz="1600" dirty="0">
                <a:cs typeface="Arial" charset="0"/>
              </a:rPr>
              <a:t>∞,∞,2} = 2 </a:t>
            </a:r>
            <a:endParaRPr lang="en-US" sz="16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(i)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(i),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(i),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(i)}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(h)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(h),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(h),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(h)}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2} = 2 </a:t>
            </a:r>
            <a:endParaRPr lang="en-US" sz="16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(e)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(e),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(e),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(e)}  = min{</a:t>
            </a:r>
            <a:r>
              <a:rPr lang="en-US" sz="1600" dirty="0">
                <a:cs typeface="Arial" charset="0"/>
              </a:rPr>
              <a:t>∞,∞,1} = 1 </a:t>
            </a:r>
            <a:endParaRPr lang="en-US" sz="1600" dirty="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(g)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(g),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(g),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(g)}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 computes: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(a)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(a}} </a:t>
            </a:r>
            <a:r>
              <a:rPr lang="en-US" sz="1600" dirty="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(b)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(d)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(d)}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(e)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(f)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(f)}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(g)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(g)}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(i)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(i)}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(h) = min{c</a:t>
            </a:r>
            <a:r>
              <a:rPr lang="en-US" sz="1600" baseline="-25000" dirty="0"/>
              <a:t>bc,b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(h)}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149458" cy="2667397"/>
            <a:chOff x="9764348" y="1447800"/>
            <a:chExt cx="1149458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c: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7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39" y="-2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e receives DVs from b, d, f, 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f: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55603" cy="2672477"/>
            <a:chOff x="10325197" y="813456"/>
            <a:chExt cx="1155603" cy="2672477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17197" cy="2664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DV in e: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(a) =</a:t>
              </a:r>
              <a:r>
                <a:rPr lang="en-US" sz="1600" dirty="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(b)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(c)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(d) =</a:t>
              </a:r>
              <a:r>
                <a:rPr lang="en-US" sz="1600" dirty="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 dirty="0">
                  <a:cs typeface="Arial" charset="0"/>
                </a:rPr>
                <a:t>D</a:t>
              </a:r>
              <a:r>
                <a:rPr lang="en-US" sz="1600" baseline="-25000" dirty="0">
                  <a:cs typeface="Arial" charset="0"/>
                </a:rPr>
                <a:t>e</a:t>
              </a:r>
              <a:r>
                <a:rPr lang="en-US" sz="1600" dirty="0">
                  <a:cs typeface="Arial" charset="0"/>
                </a:rPr>
                <a:t>(e) = 0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(f)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(g)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(h)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(i)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49458" cy="2667397"/>
            <a:chOff x="9764348" y="1447800"/>
            <a:chExt cx="1149458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h: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d: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 </a:t>
                </a:r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Q: what is new DV computed in e at </a:t>
            </a:r>
            <a:r>
              <a:rPr lang="en-US" i="1" dirty="0">
                <a:solidFill>
                  <a:schemeClr val="tx1"/>
                </a:solidFill>
              </a:rPr>
              <a:t>t=1</a:t>
            </a:r>
            <a:r>
              <a:rPr lang="en-US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state information diffusion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4436326" cy="371277"/>
            <a:chOff x="661263" y="1925960"/>
            <a:chExt cx="4436326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3" y="1925960"/>
              <a:ext cx="3443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is at c only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3"/>
            <a:ext cx="4435671" cy="4385738"/>
            <a:chOff x="6907258" y="1814623"/>
            <a:chExt cx="4435671" cy="4385738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3"/>
              <a:ext cx="4395351" cy="404576"/>
              <a:chOff x="4333785" y="5772213"/>
              <a:chExt cx="4395351" cy="404576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196" y="2507397"/>
                  <a:ext cx="267548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0"/>
              <a:ext cx="4395351" cy="404576"/>
              <a:chOff x="4333785" y="5772213"/>
              <a:chExt cx="4395351" cy="404576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72" y="2507397"/>
                  <a:ext cx="283194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3"/>
              <a:ext cx="4395351" cy="404576"/>
              <a:chOff x="4333785" y="5772213"/>
              <a:chExt cx="4395351" cy="404576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7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5733486" cy="978729"/>
            <a:chOff x="657860" y="2475288"/>
            <a:chExt cx="5733486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3" y="2475288"/>
              <a:ext cx="474698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has propagated to b, and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1 </a:t>
              </a:r>
              <a:r>
                <a:rPr lang="en-US" sz="2000" dirty="0"/>
                <a:t>hop away, i.e., at 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5840095" cy="978729"/>
            <a:chOff x="644525" y="3539796"/>
            <a:chExt cx="5840095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4" y="3539796"/>
              <a:ext cx="48457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now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2 </a:t>
              </a:r>
              <a:r>
                <a:rPr lang="en-US" sz="2000" dirty="0"/>
                <a:t>hops away, i.e., at b and now at a, e as well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629055"/>
            <a:ext cx="5999480" cy="701731"/>
            <a:chOff x="657860" y="4629055"/>
            <a:chExt cx="5999480" cy="701731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4" y="4629055"/>
              <a:ext cx="4998156" cy="701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3</a:t>
              </a:r>
              <a:r>
                <a:rPr lang="en-US" sz="2000" dirty="0"/>
                <a:t> hops away, i.e., at d, f, h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652999"/>
            <a:ext cx="5918200" cy="701731"/>
            <a:chOff x="657860" y="5627947"/>
            <a:chExt cx="5918200" cy="701731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627947"/>
              <a:ext cx="4937760" cy="7017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4</a:t>
              </a:r>
              <a:r>
                <a:rPr lang="en-US" sz="2000" dirty="0"/>
                <a:t> hops away, i.e., at g, i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06197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Iterative communication, computation steps diffuses information through network: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t=4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ja-JP" dirty="0">
                <a:solidFill>
                  <a:srgbClr val="C00000"/>
                </a:solidFill>
                <a:latin typeface="+mn-lt"/>
              </a:rPr>
              <a:t>“good 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  <a:latin typeface="+mn-lt"/>
              </a:rPr>
              <a:t>travels fast”</a:t>
            </a:r>
            <a:endParaRPr lang="en-US" sz="16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722449"/>
            <a:ext cx="9111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0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231521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1 </a:t>
            </a:r>
            <a:r>
              <a:rPr lang="en-US" sz="2400" dirty="0"/>
              <a:t>: </a:t>
            </a:r>
            <a:r>
              <a:rPr lang="en-US" sz="2400" i="1" dirty="0"/>
              <a:t>z</a:t>
            </a:r>
            <a:r>
              <a:rPr lang="en-US" sz="2400" dirty="0"/>
              <a:t> receives update from </a:t>
            </a:r>
            <a:r>
              <a:rPr lang="en-US" sz="2400" i="1" dirty="0"/>
              <a:t>y</a:t>
            </a:r>
            <a:r>
              <a:rPr lang="en-US" sz="2400" dirty="0"/>
              <a:t>, updates its DV, computes new least cost to </a:t>
            </a:r>
            <a:r>
              <a:rPr lang="en-US" sz="2400" i="1" dirty="0"/>
              <a:t>x</a:t>
            </a:r>
            <a:r>
              <a:rPr lang="en-US" sz="2400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064204"/>
            <a:ext cx="845011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2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receives </a:t>
            </a:r>
            <a:r>
              <a:rPr lang="en-US" sz="2400" i="1" dirty="0"/>
              <a:t>z</a:t>
            </a:r>
            <a:r>
              <a:rPr lang="en-US" sz="2400" dirty="0"/>
              <a:t>’</a:t>
            </a:r>
            <a:r>
              <a:rPr lang="en-US" altLang="ja-JP" sz="2400" dirty="0"/>
              <a:t>s update, updates its DV.  </a:t>
            </a:r>
            <a:r>
              <a:rPr lang="en-US" altLang="ja-JP" sz="2400" i="1" dirty="0"/>
              <a:t>y’</a:t>
            </a:r>
            <a:r>
              <a:rPr lang="en-US" altLang="ja-JP" sz="2400" dirty="0"/>
              <a:t>s least costs do </a:t>
            </a:r>
            <a:r>
              <a:rPr lang="en-US" altLang="ja-JP" sz="2400" i="1" dirty="0"/>
              <a:t>not</a:t>
            </a:r>
            <a:r>
              <a:rPr lang="en-US" altLang="ja-JP" sz="2400" dirty="0"/>
              <a:t> change, so </a:t>
            </a:r>
            <a:r>
              <a:rPr lang="en-US" altLang="ja-JP" sz="2400" i="1" dirty="0"/>
              <a:t>y</a:t>
            </a:r>
            <a:r>
              <a:rPr lang="en-US" altLang="ja-JP" sz="2400" dirty="0"/>
              <a:t> does </a:t>
            </a:r>
            <a:r>
              <a:rPr lang="en-US" altLang="ja-JP" sz="2400" i="1" dirty="0">
                <a:solidFill>
                  <a:srgbClr val="0000A8"/>
                </a:solidFill>
              </a:rPr>
              <a:t>not</a:t>
            </a:r>
            <a:r>
              <a:rPr lang="en-US" altLang="ja-JP" sz="2400" dirty="0"/>
              <a:t> send a message to </a:t>
            </a:r>
            <a:r>
              <a:rPr lang="en-US" altLang="ja-JP" sz="2400" i="1" dirty="0"/>
              <a:t>z</a:t>
            </a:r>
            <a:r>
              <a:rPr lang="en-US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updates routing info, recalculates local DV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if DV changes, notify neighbors</a:t>
            </a:r>
            <a:r>
              <a:rPr lang="en-US" sz="2400" dirty="0"/>
              <a:t> </a:t>
            </a:r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1" grpId="0"/>
      <p:bldP spid="82" grpId="0"/>
      <p:bldP spid="8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“bad news travels slow” </a:t>
            </a:r>
            <a:r>
              <a:rPr lang="en-US" sz="2800" dirty="0"/>
              <a:t>– count-to-infinity problem:</a:t>
            </a:r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7" y="2917913"/>
            <a:ext cx="10519776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sees direct link to </a:t>
            </a:r>
            <a:r>
              <a:rPr lang="en-US" sz="2400" i="1" dirty="0"/>
              <a:t>x</a:t>
            </a:r>
            <a:r>
              <a:rPr lang="en-US" sz="2400" dirty="0"/>
              <a:t> has new cost 60, but z has said it has a path at cost of 5. So </a:t>
            </a:r>
            <a:r>
              <a:rPr lang="en-US" sz="2400" i="1" dirty="0"/>
              <a:t>y</a:t>
            </a:r>
            <a:r>
              <a:rPr lang="en-US" sz="2400" dirty="0"/>
              <a:t> computes “my new cost to x will be 6, via z); notifies </a:t>
            </a:r>
            <a:r>
              <a:rPr lang="en-US" sz="2400" i="1" dirty="0"/>
              <a:t>z</a:t>
            </a:r>
            <a:r>
              <a:rPr lang="en-US" sz="2400" dirty="0"/>
              <a:t> of new cost of 6 to </a:t>
            </a:r>
            <a:r>
              <a:rPr lang="en-US" sz="2400" i="1" dirty="0"/>
              <a:t>x.</a:t>
            </a:r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6,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7 via y), notifies </a:t>
            </a:r>
            <a:r>
              <a:rPr lang="en-US" sz="2400" i="1" dirty="0"/>
              <a:t>y</a:t>
            </a:r>
            <a:r>
              <a:rPr lang="en-US" sz="2400" dirty="0"/>
              <a:t> of new cost of 7 to </a:t>
            </a:r>
            <a:r>
              <a:rPr lang="en-US" sz="2400" i="1" dirty="0"/>
              <a:t>x.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 </a:t>
            </a:r>
            <a:r>
              <a:rPr lang="en-US" sz="2400" i="1" dirty="0"/>
              <a:t>z </a:t>
            </a:r>
            <a:r>
              <a:rPr lang="en-US" sz="2400" dirty="0"/>
              <a:t>has new cost 7, so </a:t>
            </a:r>
            <a:r>
              <a:rPr lang="en-US" sz="2400" i="1" dirty="0"/>
              <a:t>y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8 via y), notifies </a:t>
            </a:r>
            <a:r>
              <a:rPr lang="en-US" sz="2400" i="1" dirty="0"/>
              <a:t>z</a:t>
            </a:r>
            <a:r>
              <a:rPr lang="en-US" sz="2400" dirty="0"/>
              <a:t> of new cost of 8 to </a:t>
            </a:r>
            <a:r>
              <a:rPr lang="en-US" sz="2400" i="1" dirty="0"/>
              <a:t>x.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8,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9 via y), notifies </a:t>
            </a:r>
            <a:r>
              <a:rPr lang="en-US" sz="2400" i="1" dirty="0"/>
              <a:t>y</a:t>
            </a:r>
            <a:r>
              <a:rPr lang="en-US" sz="2400" dirty="0"/>
              <a:t> of new cost of 9 to </a:t>
            </a:r>
            <a:r>
              <a:rPr lang="en-US" sz="2400" i="1" dirty="0"/>
              <a:t>x.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9931052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see text for solutions.  </a:t>
            </a:r>
            <a:r>
              <a:rPr lang="en-US" sz="2800" i="1" dirty="0"/>
              <a:t>Distributed algorithms are tricky!</a:t>
            </a:r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LS and DV algorithms</a:t>
            </a:r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message complexity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LS: </a:t>
            </a:r>
            <a:r>
              <a:rPr lang="en-US" i="1" dirty="0">
                <a:solidFill>
                  <a:srgbClr val="0000A8"/>
                </a:solidFill>
              </a:rPr>
              <a:t>n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routers, O(</a:t>
            </a:r>
            <a:r>
              <a:rPr lang="en-US" i="1" dirty="0"/>
              <a:t>n</a:t>
            </a:r>
            <a:r>
              <a:rPr lang="en-US" i="1" baseline="30000" dirty="0"/>
              <a:t>2</a:t>
            </a:r>
            <a:r>
              <a:rPr lang="en-US" dirty="0"/>
              <a:t>) messages sent  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DV: </a:t>
            </a:r>
            <a:r>
              <a:rPr lang="en-US" dirty="0"/>
              <a:t>exchange between neighbors; convergence time varies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speed of convergence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  <a:r>
              <a:rPr lang="en-US" sz="2400" dirty="0"/>
              <a:t>O(</a:t>
            </a:r>
            <a:r>
              <a:rPr lang="en-US" sz="2400" i="1" dirty="0"/>
              <a:t>n</a:t>
            </a:r>
            <a:r>
              <a:rPr lang="en-US" sz="2400" b="1" i="1" baseline="30000" dirty="0"/>
              <a:t>2</a:t>
            </a:r>
            <a:r>
              <a:rPr lang="en-US" sz="2400" dirty="0"/>
              <a:t>) algorithm,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messages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oscillations</a:t>
            </a:r>
            <a:endParaRPr lang="en-US" sz="2000" dirty="0"/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DV: </a:t>
            </a:r>
            <a:r>
              <a:rPr lang="en-US" sz="2400" dirty="0"/>
              <a:t>convergence time varies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routing loops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count-to-infinity problem</a:t>
            </a:r>
            <a:endParaRPr lang="en-US" sz="1800" dirty="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robustness: </a:t>
            </a:r>
            <a:r>
              <a:rPr lang="en-US" dirty="0"/>
              <a:t>what happens if router malfunctions, or is compromised?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en-US" dirty="0"/>
              <a:t>router can advertise incorrect </a:t>
            </a:r>
            <a:r>
              <a:rPr lang="en-US" i="1" dirty="0">
                <a:solidFill>
                  <a:srgbClr val="000099"/>
                </a:solidFill>
              </a:rPr>
              <a:t>link</a:t>
            </a:r>
            <a:r>
              <a:rPr lang="en-US" dirty="0"/>
              <a:t> cost</a:t>
            </a:r>
          </a:p>
          <a:p>
            <a:pPr marL="522288" lvl="1" indent="-236538"/>
            <a:r>
              <a:rPr lang="en-US" dirty="0"/>
              <a:t>each router computes only its </a:t>
            </a:r>
            <a:r>
              <a:rPr lang="en-US" i="1" dirty="0"/>
              <a:t>own</a:t>
            </a:r>
            <a:r>
              <a:rPr lang="en-US" dirty="0"/>
              <a:t> table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en-US" dirty="0"/>
              <a:t>DV router can advertise incorrect </a:t>
            </a:r>
            <a:r>
              <a:rPr lang="en-US" i="1" dirty="0">
                <a:solidFill>
                  <a:srgbClr val="000099"/>
                </a:solidFill>
              </a:rPr>
              <a:t>path</a:t>
            </a:r>
            <a:r>
              <a:rPr lang="en-US" dirty="0"/>
              <a:t> cost (“I have a </a:t>
            </a:r>
            <a:r>
              <a:rPr lang="en-US" i="1" dirty="0"/>
              <a:t>really</a:t>
            </a:r>
            <a:r>
              <a:rPr lang="en-US" dirty="0"/>
              <a:t> low-cost path to everywhere”): </a:t>
            </a:r>
            <a:r>
              <a:rPr lang="en-US" i="1" dirty="0">
                <a:solidFill>
                  <a:srgbClr val="0000A8"/>
                </a:solidFill>
              </a:rPr>
              <a:t>black-holing</a:t>
            </a:r>
          </a:p>
          <a:p>
            <a:pPr marL="460375" lvl="1" indent="-223838"/>
            <a:r>
              <a:rPr lang="en-US" dirty="0"/>
              <a:t>each router’</a:t>
            </a:r>
            <a:r>
              <a:rPr lang="en-US" altLang="ja-JP" dirty="0"/>
              <a:t>s DV is used by others: </a:t>
            </a:r>
            <a:r>
              <a:rPr lang="en-US" sz="2400" dirty="0"/>
              <a:t>error propagate thru network</a:t>
            </a:r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83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our routing study thus far - idealized 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all routers identical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network “flat”</a:t>
            </a:r>
          </a:p>
          <a:p>
            <a:pPr marL="130175" indent="0">
              <a:buNone/>
            </a:pPr>
            <a:r>
              <a:rPr lang="en-US" dirty="0"/>
              <a:t>… not true in practice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Making routing scalable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en-US" kern="0" dirty="0">
                <a:solidFill>
                  <a:srgbClr val="C00000"/>
                </a:solidFill>
              </a:rPr>
              <a:t>scale: </a:t>
            </a:r>
            <a:r>
              <a:rPr lang="en-US" kern="0" dirty="0"/>
              <a:t>billions of destinations:</a:t>
            </a:r>
          </a:p>
          <a:p>
            <a:r>
              <a:rPr lang="en-US" sz="2400" kern="0" dirty="0"/>
              <a:t>can’</a:t>
            </a:r>
            <a:r>
              <a:rPr lang="en-US" altLang="ja-JP" sz="2400" kern="0" dirty="0"/>
              <a:t>t store all destinations in routing tables!</a:t>
            </a:r>
          </a:p>
          <a:p>
            <a:r>
              <a:rPr lang="en-US" sz="2400" kern="0" dirty="0"/>
              <a:t>routing table exchange would swamp links!</a:t>
            </a:r>
            <a:r>
              <a:rPr lang="en-US" kern="0" dirty="0"/>
              <a:t> 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administrative autonomy: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Internet: a network of networks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each network admin may want to control routing in its own network</a:t>
            </a: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aggregate routers into regions known as </a:t>
            </a:r>
            <a:r>
              <a:rPr lang="en-US" sz="3200" dirty="0">
                <a:solidFill>
                  <a:srgbClr val="0000A8"/>
                </a:solidFill>
              </a:rPr>
              <a:t>“autonomous systems”</a:t>
            </a:r>
            <a:r>
              <a:rPr lang="en-US" sz="3200" dirty="0"/>
              <a:t> (AS) (a.k.a. “</a:t>
            </a:r>
            <a:r>
              <a:rPr lang="en-US" sz="3200" dirty="0">
                <a:solidFill>
                  <a:srgbClr val="0000A8"/>
                </a:solidFill>
              </a:rPr>
              <a:t>domains</a:t>
            </a:r>
            <a:r>
              <a:rPr lang="en-US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Internet approach to scalable routing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kern="0" dirty="0">
                <a:solidFill>
                  <a:srgbClr val="C00000"/>
                </a:solidFill>
              </a:rPr>
              <a:t>intra-AS (aka “intra-domain”): </a:t>
            </a:r>
            <a:r>
              <a:rPr lang="en-US" kern="0" dirty="0"/>
              <a:t>routing among routers </a:t>
            </a:r>
            <a:r>
              <a:rPr lang="en-US" i="1" kern="0" dirty="0"/>
              <a:t>within same AS (“network”)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all routers in AS must run same intra-domain protocol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routers in different AS can run different intra-domain routing protocols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>
                <a:solidFill>
                  <a:srgbClr val="0000A8"/>
                </a:solidFill>
              </a:rPr>
              <a:t>gateway router: </a:t>
            </a:r>
            <a:r>
              <a:rPr lang="en-US" sz="2400" kern="0" dirty="0"/>
              <a:t>at “edge” of its own AS, has link(s) to router(s) in other AS’es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en-US" sz="3200" kern="0" dirty="0">
                <a:solidFill>
                  <a:srgbClr val="CC0000"/>
                </a:solidFill>
                <a:cs typeface="+mn-cs"/>
              </a:rPr>
              <a:t>inter-AS (aka “inter-domain”): </a:t>
            </a:r>
            <a:r>
              <a:rPr lang="en-US" kern="0" dirty="0">
                <a:cs typeface="+mn-cs"/>
              </a:rPr>
              <a:t>routing </a:t>
            </a:r>
            <a:r>
              <a:rPr lang="en-US" i="1" kern="0" dirty="0">
                <a:solidFill>
                  <a:srgbClr val="0000A8"/>
                </a:solidFill>
                <a:cs typeface="+mn-cs"/>
              </a:rPr>
              <a:t>among</a:t>
            </a:r>
            <a:r>
              <a:rPr lang="en-US" kern="0" dirty="0">
                <a:cs typeface="+mn-cs"/>
              </a:rPr>
              <a:t> AS’es</a:t>
            </a: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en-US" sz="2400" kern="0" dirty="0">
                <a:cs typeface="+mn-cs"/>
              </a:rPr>
              <a:t>gateways perform inter-domain routing (as well as intra-domain routing)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812296" y="3939436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inter-AS routing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41299" y="2747246"/>
                <a:ext cx="1221860" cy="1008038"/>
                <a:chOff x="1992768" y="2310128"/>
                <a:chExt cx="1136650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2011312" y="2310128"/>
                  <a:ext cx="1094850" cy="3915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forwarding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table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641655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dirty="0"/>
              <a:t>forwarding table  configured by intra- and inter-AS routing algorithms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36" y="2327478"/>
            <a:ext cx="989852" cy="1051967"/>
            <a:chOff x="-167080" y="2120214"/>
            <a:chExt cx="989852" cy="1051967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80" y="2120214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07" y="2338321"/>
            <a:ext cx="989852" cy="1047923"/>
            <a:chOff x="1057515" y="2118865"/>
            <a:chExt cx="98985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5" y="2118865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intra-AS routing determine entries for destinations within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a role in intradomain forwarding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2400" dirty="0"/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:</a:t>
            </a:r>
          </a:p>
          <a:p>
            <a:pPr lvl="1">
              <a:defRPr/>
            </a:pP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</a:rPr>
              <a:t>AS</a:t>
            </a:r>
            <a:r>
              <a:rPr lang="en-US" sz="2800" dirty="0">
                <a:solidFill>
                  <a:srgbClr val="CC0000"/>
                </a:solidFill>
                <a:cs typeface="Arial"/>
              </a:rPr>
              <a:t>1</a:t>
            </a:r>
            <a:r>
              <a:rPr lang="en-US" sz="2800" dirty="0">
                <a:solidFill>
                  <a:srgbClr val="CC0000"/>
                </a:solidFill>
              </a:rPr>
              <a:t> inter-domain routing must: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learn which destinations reachable through AS2, which through AS3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propagate this reachability info to all routers in AS</a:t>
            </a:r>
            <a:r>
              <a:rPr lang="en-US" sz="2400" dirty="0">
                <a:cs typeface="Arial"/>
              </a:rPr>
              <a:t>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dirty="0"/>
              <a:t>router should forward packet to gateway router in AS1, but which one?</a:t>
            </a:r>
          </a:p>
          <a:p>
            <a:pPr lvl="1">
              <a:defRPr/>
            </a:pP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Intra-AS routing:  routing within an AS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en-US" sz="3200" dirty="0"/>
              <a:t>most common intra-AS routing protocols: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RIP: Routing Information Protocol</a:t>
            </a:r>
            <a:r>
              <a:rPr lang="en-US" dirty="0"/>
              <a:t> </a:t>
            </a:r>
            <a:r>
              <a:rPr lang="en-US" sz="2400" dirty="0"/>
              <a:t>[RFC 1723]</a:t>
            </a:r>
          </a:p>
          <a:p>
            <a:pPr lvl="1">
              <a:defRPr/>
            </a:pPr>
            <a:r>
              <a:rPr lang="en-US" dirty="0"/>
              <a:t>classic DV: DVs exchanged every 30 secs</a:t>
            </a:r>
          </a:p>
          <a:p>
            <a:pPr lvl="1">
              <a:defRPr/>
            </a:pPr>
            <a:r>
              <a:rPr lang="en-US" dirty="0"/>
              <a:t>no longer widely used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EIGRP: Enhanced Interior Gateway Routing Protocol</a:t>
            </a:r>
          </a:p>
          <a:p>
            <a:pPr lvl="1">
              <a:defRPr/>
            </a:pPr>
            <a:r>
              <a:rPr lang="en-US" dirty="0"/>
              <a:t>DV based</a:t>
            </a:r>
          </a:p>
          <a:p>
            <a:pPr lvl="1">
              <a:defRPr/>
            </a:pPr>
            <a:r>
              <a:rPr lang="en-US" dirty="0"/>
              <a:t>formerly Cisco-proprietary for decades (became open in 2013 [RFC 7868])</a:t>
            </a:r>
          </a:p>
          <a:p>
            <a:pPr>
              <a:defRPr/>
            </a:pP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OSPF: Open Shortest Path First  </a:t>
            </a:r>
            <a:r>
              <a:rPr lang="en-US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en-US" dirty="0"/>
              <a:t>link-state routing</a:t>
            </a:r>
          </a:p>
          <a:p>
            <a:pPr lvl="1">
              <a:defRPr/>
            </a:pPr>
            <a:r>
              <a:rPr lang="en-US" dirty="0"/>
              <a:t>IS-IS protocol (ISO standard, not RFC standard) essentially same as OSPF</a:t>
            </a:r>
          </a:p>
          <a:p>
            <a:pPr lvl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dirty="0"/>
              <a:t>OSPF (Open Shortest Path First) routing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altLang="ja-JP" sz="3200" dirty="0"/>
              <a:t>“open”: publicly available</a:t>
            </a:r>
          </a:p>
          <a:p>
            <a:pPr marL="285750" indent="-274638"/>
            <a:r>
              <a:rPr lang="en-US" altLang="ja-JP" sz="3200" dirty="0"/>
              <a:t>classic link-state </a:t>
            </a:r>
          </a:p>
          <a:p>
            <a:pPr lvl="1"/>
            <a:r>
              <a:rPr lang="en-US" altLang="ja-JP" sz="2800" dirty="0"/>
              <a:t>each router floods OSPF link-state advertisements (directly over IP rather than using TCP/UDP) to all other routers in entire AS</a:t>
            </a:r>
          </a:p>
          <a:p>
            <a:pPr lvl="1"/>
            <a:r>
              <a:rPr lang="en-US" altLang="ja-JP" sz="2800" dirty="0"/>
              <a:t>multiple link costs metrics possible: bandwidth, delay</a:t>
            </a:r>
          </a:p>
          <a:p>
            <a:pPr lvl="1"/>
            <a:r>
              <a:rPr lang="en-US" altLang="ja-JP" sz="2800" dirty="0"/>
              <a:t>each router has full topology, uses Dijkstra’s algorithm to compute forwarding table</a:t>
            </a:r>
          </a:p>
          <a:p>
            <a:r>
              <a:rPr lang="en-US" altLang="ja-JP" i="1" dirty="0">
                <a:solidFill>
                  <a:srgbClr val="0000A8"/>
                </a:solidFill>
              </a:rPr>
              <a:t>security: </a:t>
            </a:r>
            <a:r>
              <a:rPr lang="en-US" altLang="ja-JP" dirty="0"/>
              <a:t>all OSPF messages authenticated (to prevent malicious intrusion) </a:t>
            </a:r>
          </a:p>
          <a:p>
            <a:endParaRPr lang="en-US" altLang="ja-JP" sz="3200" dirty="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483" y="1080571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dirty="0"/>
              <a:t>Hierarchical OSPF</a:t>
            </a:r>
            <a:endParaRPr lang="en-US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two-level hierarchy: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local area, backbone.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link-state advertisements flooded only in area</a:t>
            </a:r>
            <a:r>
              <a:rPr lang="en-US" sz="2800" kern="0" dirty="0">
                <a:solidFill>
                  <a:srgbClr val="000000"/>
                </a:solidFill>
              </a:rPr>
              <a:t>, or backbone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each node has detailed area topology; only knows direction to reach other destinations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200329"/>
            <a:chOff x="450937" y="3406459"/>
            <a:chExt cx="4096011" cy="1200329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area border routers: </a:t>
              </a:r>
              <a:r>
                <a:rPr lang="en-US" altLang="ja-JP" sz="2000" dirty="0"/>
                <a:t>“summarize” distances  to destinations in own area, advertise in backbone</a:t>
              </a:r>
              <a:endParaRPr lang="en-US" sz="20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</p:cNvCxnSpPr>
            <p:nvPr/>
          </p:nvCxnSpPr>
          <p:spPr>
            <a:xfrm>
              <a:off x="3294345" y="4158641"/>
              <a:ext cx="1252603" cy="23799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1728" y="6026044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719141" cy="2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backbone</a:t>
            </a: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2257" y="5796581"/>
            <a:ext cx="806975" cy="41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112688"/>
            <a:chOff x="8317285" y="3820439"/>
            <a:chExt cx="3684736" cy="1112688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backbone router: </a:t>
              </a:r>
              <a:r>
                <a:rPr lang="en-US" altLang="ja-JP" sz="2000" dirty="0"/>
                <a:t>runs OSPF limited to backbone</a:t>
              </a:r>
              <a:endParaRPr lang="en-US" sz="2000" dirty="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306864" cy="646331"/>
            <a:chOff x="7166977" y="3322953"/>
            <a:chExt cx="4306864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5" y="3322953"/>
              <a:ext cx="257618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boundary router: </a:t>
              </a:r>
              <a:r>
                <a:rPr lang="en-US" altLang="ja-JP" sz="2000" dirty="0"/>
                <a:t>connects to other ASes</a:t>
              </a:r>
              <a:endParaRPr lang="en-US" sz="2000" dirty="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1754326"/>
            <a:chOff x="400831" y="4789096"/>
            <a:chExt cx="3682654" cy="1754326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244241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local routers: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altLang="ja-JP" sz="2000" dirty="0"/>
                <a:t>flood LS in area only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compute routing within area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forward packets to outside via area border router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091847" y="5035463"/>
              <a:ext cx="1991638" cy="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26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6841821" y="1845983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3015266" y="1592345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4197833" y="2673258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717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6316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3283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614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1936" y="25744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952" y="2593627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3396" y="249777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65416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4547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1514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55094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0167" y="3468090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5173087" y="3382561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77130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5353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2320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66808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973" y="237980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990" y="2398974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893" y="230164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81458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1988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955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72610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7608" y="288413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5124908" y="2798602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716751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5643" y="2592152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43339" y="2527268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5628594" y="3462191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4957013" y="3409104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5138048" y="3305879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5047530" y="3066987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3841603" y="2512522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4478146" y="2601000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6411133" y="2775008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82106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5649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70308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1269" y="2583305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8285" y="2602475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2729" y="2506623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5508" y="2960594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0490" y="358440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549" y="3208368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9113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5240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3668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80810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860" y="3201180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957" y="3239520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240" y="3112701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7789335" y="2338514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8192284" y="2665885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5957085" y="3211502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3626989" y="2099622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62028" y="2415195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13821" y="2483029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2340" y="1959531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5012" y="1946259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8585" y="2083401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41951" y="2845791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55814" y="2384228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751376" y="2133539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95868" y="2283952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6544" y="3382561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86906" y="3233622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2555" y="3633250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87715" y="2957864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54917" y="3507905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216" y="3069936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3173734" y="1669589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3207334" y="1684769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inter-AS routing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98F9C1D-3209-FF6E-0F46-6309DD0CDA25}"/>
              </a:ext>
            </a:extLst>
          </p:cNvPr>
          <p:cNvGrpSpPr/>
          <p:nvPr/>
        </p:nvGrpSpPr>
        <p:grpSpPr>
          <a:xfrm>
            <a:off x="539395" y="4367715"/>
            <a:ext cx="11186485" cy="1055505"/>
            <a:chOff x="539395" y="4367715"/>
            <a:chExt cx="11186485" cy="1055505"/>
          </a:xfrm>
        </p:grpSpPr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332B7797-762F-B3DA-EBC9-B4B53C906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0281" y="4434276"/>
              <a:ext cx="10515599" cy="98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intra-AS (aka “intra-domain”):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routing among routers </a:t>
              </a:r>
              <a:r>
                <a:rPr kumimoji="0" lang="en-US" sz="28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within same AS (“network”)</a:t>
              </a: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</p:txBody>
        </p:sp>
        <p:pic>
          <p:nvPicPr>
            <p:cNvPr id="10" name="Picture 9" descr="Icon&#10;&#10;Description automatically generated">
              <a:extLst>
                <a:ext uri="{FF2B5EF4-FFF2-40B4-BE49-F238E27FC236}">
                  <a16:creationId xmlns:a16="http://schemas.microsoft.com/office/drawing/2014/main" id="{D31979FC-0715-2CDC-190F-12CF49B43F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9395" y="4367715"/>
              <a:ext cx="597609" cy="597609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AB4DF94-14AB-9F0E-5ABF-414C24BFE68B}"/>
              </a:ext>
            </a:extLst>
          </p:cNvPr>
          <p:cNvGrpSpPr/>
          <p:nvPr/>
        </p:nvGrpSpPr>
        <p:grpSpPr>
          <a:xfrm>
            <a:off x="598010" y="5500649"/>
            <a:ext cx="10955083" cy="611407"/>
            <a:chOff x="598010" y="5500649"/>
            <a:chExt cx="10955083" cy="611407"/>
          </a:xfrm>
        </p:grpSpPr>
        <p:sp>
          <p:nvSpPr>
            <p:cNvPr id="7" name="Rectangle 4">
              <a:extLst>
                <a:ext uri="{FF2B5EF4-FFF2-40B4-BE49-F238E27FC236}">
                  <a16:creationId xmlns:a16="http://schemas.microsoft.com/office/drawing/2014/main" id="{883C9E31-78C2-4AF6-270E-5106E47BC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7866" y="5500649"/>
              <a:ext cx="10325227" cy="611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inter-AS (aka “inter-domain”):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routing </a:t>
              </a:r>
              <a:r>
                <a:rPr kumimoji="0" 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among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 AS’es</a:t>
              </a:r>
            </a:p>
          </p:txBody>
        </p:sp>
        <p:sp>
          <p:nvSpPr>
            <p:cNvPr id="11" name="Right Arrow 10">
              <a:extLst>
                <a:ext uri="{FF2B5EF4-FFF2-40B4-BE49-F238E27FC236}">
                  <a16:creationId xmlns:a16="http://schemas.microsoft.com/office/drawing/2014/main" id="{83CF5ED7-E734-B9F3-B19F-CB0BC6844C35}"/>
                </a:ext>
              </a:extLst>
            </p:cNvPr>
            <p:cNvSpPr/>
            <p:nvPr/>
          </p:nvSpPr>
          <p:spPr>
            <a:xfrm>
              <a:off x="598010" y="5521663"/>
              <a:ext cx="539261" cy="442951"/>
            </a:xfrm>
            <a:prstGeom prst="right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BD6F36D4-D329-E58E-411B-A5CA641100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 Control Plane: 5-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6643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478604"/>
            <a:ext cx="10785953" cy="5000017"/>
          </a:xfrm>
        </p:spPr>
        <p:txBody>
          <a:bodyPr>
            <a:normAutofit/>
          </a:bodyPr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CC0000"/>
                </a:solidFill>
                <a:ea typeface="ＭＳ Ｐゴシック" charset="0"/>
              </a:rPr>
              <a:t>BGP (Border Gateway Protocol):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i="1" kern="0" dirty="0">
                <a:solidFill>
                  <a:srgbClr val="000000"/>
                </a:solidFill>
                <a:ea typeface="ＭＳ Ｐゴシック" charset="0"/>
              </a:rPr>
              <a:t>the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de facto inter-domain routing protocol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“glue that holds the Internet together”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allows subnet to advertise its existence, and the destinations it can reach, to rest of Internet: </a:t>
            </a:r>
            <a:r>
              <a:rPr lang="en-US" i="1" kern="0" dirty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en-US" altLang="ja-JP" i="1" kern="0" dirty="0">
                <a:solidFill>
                  <a:srgbClr val="000099"/>
                </a:solidFill>
                <a:ea typeface="ＭＳ Ｐゴシック" charset="0"/>
              </a:rPr>
              <a:t>I am here, here is who I can reach, and how”</a:t>
            </a:r>
            <a:endParaRPr lang="en-US" i="1" kern="0" dirty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BGP provides each AS a means to: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obtain destination network reachability info from neighboring ASes (</a:t>
            </a:r>
            <a:r>
              <a:rPr lang="en-US" sz="2600" kern="0" dirty="0">
                <a:solidFill>
                  <a:srgbClr val="CC0000"/>
                </a:solidFill>
                <a:ea typeface="ＭＳ Ｐゴシック" charset="0"/>
              </a:rPr>
              <a:t>eBGP)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determine </a:t>
            </a:r>
            <a:r>
              <a:rPr lang="en-US" altLang="ja-JP" sz="2600" kern="0" dirty="0">
                <a:solidFill>
                  <a:srgbClr val="000000"/>
                </a:solidFill>
                <a:ea typeface="ＭＳ Ｐゴシック" charset="0"/>
              </a:rPr>
              <a:t>routes to other networks based on reachability information and </a:t>
            </a:r>
            <a:r>
              <a:rPr lang="en-US" altLang="ja-JP" sz="2600" i="1" kern="0" dirty="0">
                <a:solidFill>
                  <a:srgbClr val="000090"/>
                </a:solidFill>
                <a:ea typeface="ＭＳ Ｐゴシック" charset="0"/>
              </a:rPr>
              <a:t>policy</a:t>
            </a:r>
            <a:endParaRPr lang="en-US" altLang="ja-JP" sz="2600" kern="0" dirty="0">
              <a:solidFill>
                <a:srgbClr val="000090"/>
              </a:solidFill>
              <a:ea typeface="ＭＳ Ｐゴシック" charset="0"/>
            </a:endParaRP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propagate reachability information to all AS-internal routers </a:t>
            </a:r>
            <a:r>
              <a:rPr lang="en-US" sz="2600" kern="0" dirty="0">
                <a:solidFill>
                  <a:srgbClr val="C00000"/>
                </a:solidFill>
                <a:ea typeface="ＭＳ Ｐゴシック" charset="0"/>
              </a:rPr>
              <a:t>(iBGP)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C00000"/>
                </a:solidFill>
                <a:ea typeface="ＭＳ Ｐゴシック" charset="0"/>
              </a:rPr>
              <a:t>advertise</a:t>
            </a:r>
            <a:r>
              <a:rPr lang="en-US" sz="2600" kern="0" dirty="0">
                <a:ea typeface="ＭＳ Ｐゴシック" charset="0"/>
              </a:rPr>
              <a:t> (to neighboring networks) destination reachability info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Internet inter-AS routing: BGP</a:t>
            </a: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56DAABD1-7A74-8E6C-29F1-4256A3B450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 Control Plane: 5-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762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eBGP, iBGP connections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666682" cy="635979"/>
            <a:chOff x="7493868" y="5383138"/>
            <a:chExt cx="3666682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 connectivity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787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logical iBGP connectivity</a:t>
              </a: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465899" cy="3959125"/>
            <a:chOff x="1020408" y="2368720"/>
            <a:chExt cx="6465899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468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gateway routers run both eBGP and iBGP protocols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basics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2841538"/>
            <a:ext cx="10972278" cy="12340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en-US" dirty="0"/>
              <a:t>when AS3 gateway 3a advertises </a:t>
            </a:r>
            <a:r>
              <a:rPr lang="en-US" dirty="0">
                <a:solidFill>
                  <a:srgbClr val="0000A8"/>
                </a:solidFill>
              </a:rPr>
              <a:t>path </a:t>
            </a:r>
            <a:r>
              <a:rPr lang="en-US" sz="2400" dirty="0">
                <a:solidFill>
                  <a:srgbClr val="0000A8"/>
                </a:solidFill>
              </a:rPr>
              <a:t>AS3,X </a:t>
            </a:r>
            <a:r>
              <a:rPr lang="en-US" dirty="0"/>
              <a:t>to AS2 gateway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0000A8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Font typeface="Wingdings" pitchFamily="2" charset="2"/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CC0000"/>
                </a:solidFill>
              </a:rPr>
              <a:t>BGP session: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/>
              <a:t>two BGP routers (“</a:t>
            </a:r>
            <a:r>
              <a:rPr lang="en-US" altLang="ja-JP" sz="2800" dirty="0"/>
              <a:t>peers”) exchange BGP messages over semi-permanent TCP connection: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0000A8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network prefixes (BGP  is a “</a:t>
            </a:r>
            <a:r>
              <a:rPr lang="en-US" altLang="ja-JP" sz="2400" dirty="0">
                <a:cs typeface="Gill Sans MT"/>
              </a:rPr>
              <a:t>path vector” protocol)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48504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6945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30043"/>
              <a:chOff x="8136838" y="3735782"/>
              <a:chExt cx="2402775" cy="1530043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35167"/>
                <a:chOff x="833331" y="2873352"/>
                <a:chExt cx="2333625" cy="1590649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1991073" y="3242684"/>
                  <a:ext cx="4230" cy="851985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2000" dirty="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136253"/>
            <a:ext cx="3452487" cy="1719017"/>
            <a:chOff x="1426553" y="4136253"/>
            <a:chExt cx="3452487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  <a:stCxn id="978" idx="1"/>
            </p:cNvCxnSpPr>
            <p:nvPr/>
          </p:nvCxnSpPr>
          <p:spPr bwMode="auto">
            <a:xfrm flipH="1" flipV="1">
              <a:off x="3848374" y="5024787"/>
              <a:ext cx="1030666" cy="698992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5425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209495"/>
            <a:ext cx="2481265" cy="884238"/>
            <a:chOff x="2282" y="2446"/>
            <a:chExt cx="1563" cy="557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543468"/>
            <a:ext cx="1398778" cy="1062884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7.40741E-7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protocol messages</a:t>
            </a:r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829980" y="1409874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05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BGP messages exchanged between peers over TCP connection</a:t>
            </a:r>
          </a:p>
          <a:p>
            <a:pPr marL="352425" marR="0" lvl="0" indent="-2905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BGP messages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[RFC 4371]: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OPEN: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opens TCP connection to remote BGP peer and authenticates sending BGP peer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UPDATE: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advertises new path (or withdraws old)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KEEPALIVE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keeps connection alive in absence of UPDATES; also ACKs OPEN request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NOTIFICATION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reports errors in previous msg; also used to close connection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1405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uiExpand="1" build="p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Path attributes and BGP routes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advertised route:  prefix + attributes </a:t>
            </a:r>
          </a:p>
          <a:p>
            <a:pPr lvl="1" indent="-290513"/>
            <a:r>
              <a:rPr lang="en-US" sz="2800" dirty="0"/>
              <a:t>prefix: destination being advertised</a:t>
            </a:r>
          </a:p>
          <a:p>
            <a:pPr lvl="1" indent="-290513"/>
            <a:r>
              <a:rPr lang="en-US" sz="2800" dirty="0"/>
              <a:t>two important attributes: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/>
              <a:t>list of ASes through which prefix advertisement has passed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NEXT-HO</a:t>
            </a:r>
            <a:r>
              <a:rPr lang="en-US" dirty="0">
                <a:solidFill>
                  <a:srgbClr val="0000A8"/>
                </a:solidFill>
              </a:rPr>
              <a:t>P: </a:t>
            </a:r>
            <a:r>
              <a:rPr lang="en-US" dirty="0"/>
              <a:t>indicates specific internal-AS router to next-hop AS</a:t>
            </a:r>
          </a:p>
          <a:p>
            <a:pPr marL="347663" indent="-285750"/>
            <a:r>
              <a:rPr lang="en-US" sz="3200" dirty="0">
                <a:solidFill>
                  <a:srgbClr val="C00000"/>
                </a:solidFill>
              </a:rPr>
              <a:t>policy-based routing:</a:t>
            </a:r>
          </a:p>
          <a:p>
            <a:pPr lvl="1"/>
            <a:r>
              <a:rPr lang="en-US" sz="2800" dirty="0"/>
              <a:t>gateway receiving route advertisement uses </a:t>
            </a:r>
            <a:r>
              <a:rPr lang="en-US" sz="2800" i="1" dirty="0">
                <a:solidFill>
                  <a:srgbClr val="0000A8"/>
                </a:solidFill>
              </a:rPr>
              <a:t>import policy </a:t>
            </a:r>
            <a:r>
              <a:rPr lang="en-US" sz="2800" dirty="0"/>
              <a:t>to accept/decline path (e.g., never route through AS Y).</a:t>
            </a:r>
          </a:p>
          <a:p>
            <a:pPr lvl="1"/>
            <a:r>
              <a:rPr lang="en-US" sz="2800" dirty="0"/>
              <a:t>AS policy also determines whether to </a:t>
            </a:r>
            <a:r>
              <a:rPr lang="en-US" sz="2800" i="1" dirty="0">
                <a:solidFill>
                  <a:srgbClr val="0000A8"/>
                </a:solidFill>
              </a:rPr>
              <a:t>advertise</a:t>
            </a:r>
            <a:r>
              <a:rPr lang="en-US" sz="2800" dirty="0">
                <a:solidFill>
                  <a:srgbClr val="0000A8"/>
                </a:solidFill>
              </a:rPr>
              <a:t> </a:t>
            </a:r>
            <a:r>
              <a:rPr lang="en-US" sz="2800" dirty="0"/>
              <a:t>path to other other neighboring ASes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30043"/>
                  <a:chOff x="8136838" y="3735782"/>
                  <a:chExt cx="2402775" cy="1530043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35167"/>
                    <a:chOff x="833331" y="2873352"/>
                    <a:chExt cx="2333625" cy="1590649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1991073" y="3242684"/>
                      <a:ext cx="4230" cy="851985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698992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43468"/>
                <a:ext cx="1398778" cy="1062884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751961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en-US" sz="2400" dirty="0"/>
              <a:t>based on AS2 policy, AS2 router 2c accepts path AS3,X, propagates (via iBGP) to all AS2 routers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sz="2400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AS2 router 2c receives path advertisement </a:t>
            </a:r>
            <a:r>
              <a:rPr lang="en-US" sz="24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(via eBGP) from AS3 router 3a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525933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based on AS2 policy,  AS2 router 2a advertises (via eBGP)  path </a:t>
            </a:r>
            <a:r>
              <a:rPr lang="en-US" sz="2400" dirty="0">
                <a:solidFill>
                  <a:srgbClr val="CC0000"/>
                </a:solidFill>
              </a:rPr>
              <a:t>AS2, AS3, X  </a:t>
            </a:r>
            <a:r>
              <a:rPr lang="en-US" sz="2400" dirty="0"/>
              <a:t> to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router 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c</a:t>
            </a:r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en-US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05597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AS2,AS3,X </a:t>
            </a:r>
            <a:r>
              <a:rPr lang="en-US" sz="2400" dirty="0"/>
              <a:t>from 2a</a:t>
            </a:r>
          </a:p>
          <a:p>
            <a:endParaRPr lang="en-US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352301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dirty="0"/>
              <a:t>gateway router may learn about </a:t>
            </a:r>
            <a:r>
              <a:rPr lang="en-US" dirty="0">
                <a:solidFill>
                  <a:srgbClr val="000090"/>
                </a:solidFill>
              </a:rPr>
              <a:t>multiple</a:t>
            </a:r>
            <a:r>
              <a:rPr lang="en-US" dirty="0"/>
              <a:t> paths to destination: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23019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from 3a</a:t>
            </a:r>
          </a:p>
          <a:p>
            <a:endParaRPr lang="en-US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40232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400" dirty="0"/>
              <a:t>based on </a:t>
            </a:r>
            <a:r>
              <a:rPr lang="en-US" sz="2400" i="1" dirty="0">
                <a:solidFill>
                  <a:srgbClr val="0000A8"/>
                </a:solidFill>
              </a:rPr>
              <a:t>policy, </a:t>
            </a: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chooses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and advertises path within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via iBGP</a:t>
            </a:r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  <p:sp>
        <p:nvSpPr>
          <p:cNvPr id="8" name="Title 5">
            <a:extLst>
              <a:ext uri="{FF2B5EF4-FFF2-40B4-BE49-F238E27FC236}">
                <a16:creationId xmlns:a16="http://schemas.microsoft.com/office/drawing/2014/main" id="{4F2D8B6E-E303-7C52-0E04-1F8013326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advertisement: multiple paths</a:t>
            </a:r>
          </a:p>
        </p:txBody>
      </p: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BFBAECF-726E-DE42-B9B7-7C524E4E18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661" y="2398630"/>
            <a:ext cx="5397500" cy="35687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49DCFA0-BE2B-6C49-8F30-5E442F9841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01851" y="2296412"/>
            <a:ext cx="4742783" cy="3514841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59898B5-7629-444A-853C-91C8BEBF09F7}"/>
              </a:ext>
            </a:extLst>
          </p:cNvPr>
          <p:cNvCxnSpPr>
            <a:cxnSpLocks/>
          </p:cNvCxnSpPr>
          <p:nvPr/>
        </p:nvCxnSpPr>
        <p:spPr>
          <a:xfrm flipH="1">
            <a:off x="5438273" y="2101516"/>
            <a:ext cx="1027160" cy="3769895"/>
          </a:xfrm>
          <a:prstGeom prst="line">
            <a:avLst/>
          </a:prstGeom>
          <a:ln w="635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282C28E6-AA94-9B4C-907F-A2DD9B794C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193944"/>
            <a:ext cx="4343400" cy="894622"/>
          </a:xfrm>
        </p:spPr>
        <p:txBody>
          <a:bodyPr>
            <a:no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CA83DF1-3350-D947-A496-D32331CC7508}"/>
              </a:ext>
            </a:extLst>
          </p:cNvPr>
          <p:cNvSpPr txBox="1">
            <a:spLocks/>
          </p:cNvSpPr>
          <p:nvPr/>
        </p:nvSpPr>
        <p:spPr>
          <a:xfrm>
            <a:off x="7102642" y="1057586"/>
            <a:ext cx="4511842" cy="11562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/>
              <a:t>SDN control plane</a:t>
            </a:r>
          </a:p>
        </p:txBody>
      </p:sp>
    </p:spTree>
    <p:extLst>
      <p:ext uri="{BB962C8B-B14F-4D97-AF65-F5344CB8AC3E}">
        <p14:creationId xmlns:p14="http://schemas.microsoft.com/office/powerpoint/2010/main" val="2137507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9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BGP: populating forwarding tables </a:t>
            </a: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marR="0" lvl="0" indent="-2921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recall: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 learn via iBGP from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c: “path to X goes through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528" cy="3353900"/>
            <a:chOff x="537654" y="3379309"/>
            <a:chExt cx="1694528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local link interfaces</a:t>
            </a: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at 1a,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4423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9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BGP: populating forwarding tables </a:t>
            </a: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marR="0" lvl="0" indent="-2921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recall: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 learn via iBGP from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c: “path to X goes through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528" cy="3623629"/>
            <a:chOff x="399867" y="2483278"/>
            <a:chExt cx="1694528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971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dest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70012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15716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727398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Hot potato routing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learns (via iBGP) it can route to X via 2a or 2c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</a:rPr>
              <a:t>hot potato routing: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choose local gateway that has least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intra-domain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cost (e.g., 2d chooses 2a, even though more AS hops to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X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): don’t worry about inter-domain cost!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Arial" charset="0"/>
                <a:ea typeface="ＭＳ Ｐゴシック" charset="0"/>
              </a:rPr>
              <a:t>OSPF link weights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201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112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263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754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80263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A advertises path Aw to B and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</a:t>
            </a:r>
            <a:r>
              <a:rPr lang="en-US" sz="2400" i="1" dirty="0">
                <a:solidFill>
                  <a:srgbClr val="0000A8"/>
                </a:solidFill>
                <a:latin typeface="+mn-lt"/>
              </a:rPr>
              <a:t>chooses not to advertise </a:t>
            </a:r>
            <a:r>
              <a:rPr lang="en-US" sz="2400" dirty="0">
                <a:latin typeface="+mn-lt"/>
              </a:rPr>
              <a:t>BAw to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gets no </a:t>
            </a:r>
            <a:r>
              <a:rPr lang="en-US" sz="2400" dirty="0"/>
              <a:t>“</a:t>
            </a:r>
            <a:r>
              <a:rPr lang="en-US" altLang="ja-JP" sz="2400" dirty="0">
                <a:latin typeface="+mn-lt"/>
              </a:rPr>
              <a:t>revenue</a:t>
            </a:r>
            <a:r>
              <a:rPr lang="en-US" altLang="ja-JP" sz="2400" dirty="0"/>
              <a:t>”</a:t>
            </a:r>
            <a:r>
              <a:rPr lang="en-US" altLang="ja-JP" sz="2400" dirty="0">
                <a:latin typeface="+mn-lt"/>
              </a:rPr>
              <a:t> for routing CBAw, since none of  C, A, w are B</a:t>
            </a:r>
            <a:r>
              <a:rPr lang="en-US" altLang="ja-JP" sz="2400" dirty="0"/>
              <a:t>’</a:t>
            </a:r>
            <a:r>
              <a:rPr lang="en-US" altLang="ja-JP" sz="2400" dirty="0">
                <a:latin typeface="+mn-lt"/>
              </a:rPr>
              <a:t>s 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>
                <a:latin typeface="+mn-lt"/>
              </a:rPr>
              <a:t>C does </a:t>
            </a:r>
            <a:r>
              <a:rPr lang="en-US" altLang="ja-JP" sz="2400" i="1" dirty="0">
                <a:latin typeface="+mn-lt"/>
              </a:rPr>
              <a:t>not</a:t>
            </a:r>
            <a:r>
              <a:rPr lang="en-US" altLang="ja-JP" sz="2400" dirty="0">
                <a:latin typeface="+mn-lt"/>
              </a:rPr>
              <a:t> learn about CBAw path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C will route CAw (not using B) to get to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 </a:t>
            </a:r>
            <a:r>
              <a:rPr lang="en-US" sz="4000" dirty="0"/>
              <a:t>(more)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A,B,C are </a:t>
            </a:r>
            <a:r>
              <a:rPr lang="en-US" sz="2400" dirty="0">
                <a:solidFill>
                  <a:srgbClr val="C0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x,w,y are </a:t>
            </a:r>
            <a:r>
              <a:rPr lang="en-US" sz="2400" dirty="0">
                <a:solidFill>
                  <a:srgbClr val="C00000"/>
                </a:solidFill>
              </a:rPr>
              <a:t>customer</a:t>
            </a:r>
            <a:r>
              <a:rPr lang="en-US" sz="2400" dirty="0"/>
              <a:t>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</a:t>
            </a:r>
            <a:r>
              <a:rPr lang="en-US" sz="2400" i="1" dirty="0"/>
              <a:t> </a:t>
            </a:r>
            <a:r>
              <a:rPr lang="en-US" sz="2400" dirty="0">
                <a:solidFill>
                  <a:srgbClr val="C00000"/>
                </a:solidFill>
              </a:rPr>
              <a:t>dual-homed: </a:t>
            </a:r>
            <a:r>
              <a:rPr lang="en-US" sz="2400" dirty="0"/>
              <a:t>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>
                <a:solidFill>
                  <a:srgbClr val="000090"/>
                </a:solidFill>
              </a:rPr>
              <a:t>policy to enforce: </a:t>
            </a:r>
            <a:r>
              <a:rPr lang="en-US" sz="2400" dirty="0"/>
              <a:t>x does not want to route from B to C via 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17F51638-2CAD-444B-8BDA-43180ED6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AB85211D-8380-6842-96A1-1823AD9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F6A80AB2-2FC0-3A47-B619-9C969E87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Rectangle 36">
              <a:extLst>
                <a:ext uri="{FF2B5EF4-FFF2-40B4-BE49-F238E27FC236}">
                  <a16:creationId xmlns:a16="http://schemas.microsoft.com/office/drawing/2014/main" id="{CD47CD7E-C4EC-6B40-877A-E243595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9" name="Rectangle 38">
              <a:extLst>
                <a:ext uri="{FF2B5EF4-FFF2-40B4-BE49-F238E27FC236}">
                  <a16:creationId xmlns:a16="http://schemas.microsoft.com/office/drawing/2014/main" id="{2B521BB1-F059-AB4F-9FAC-BA48A0AC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en-US" sz="3200" dirty="0"/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additional criteria 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BGP route selection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Why different Intra-, Inter-AS routing ?</a:t>
            </a:r>
            <a:r>
              <a:rPr lang="en-US" sz="6000" dirty="0"/>
              <a:t> 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3186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policy:</a:t>
            </a:r>
            <a:r>
              <a:rPr lang="en-US" dirty="0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en-US" dirty="0"/>
              <a:t>inter-AS: admin wants control over how its traffic routed, who routes through its network </a:t>
            </a:r>
          </a:p>
          <a:p>
            <a:pPr marL="460375" indent="-223838"/>
            <a:r>
              <a:rPr lang="en-US" dirty="0"/>
              <a:t>intra-AS: single admin, so policy less of an issue</a:t>
            </a:r>
          </a:p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scale:</a:t>
            </a:r>
            <a:endParaRPr lang="en-US" dirty="0">
              <a:solidFill>
                <a:srgbClr val="C00000"/>
              </a:solidFill>
            </a:endParaRPr>
          </a:p>
          <a:p>
            <a:pPr marL="460375" indent="-223838"/>
            <a:r>
              <a:rPr lang="en-US" dirty="0"/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 dirty="0">
                <a:solidFill>
                  <a:srgbClr val="C00000"/>
                </a:solidFill>
              </a:rPr>
              <a:t>performance: </a:t>
            </a:r>
          </a:p>
          <a:p>
            <a:pPr marL="460375" indent="-223838"/>
            <a:r>
              <a:rPr lang="en-US" dirty="0"/>
              <a:t>intra-AS: can focus on performance</a:t>
            </a:r>
          </a:p>
          <a:p>
            <a:pPr marL="460375" indent="-223838"/>
            <a:r>
              <a:rPr lang="en-US" dirty="0"/>
              <a:t>inter-AS: policy dominates over performance</a:t>
            </a:r>
          </a:p>
        </p:txBody>
      </p:sp>
    </p:spTree>
    <p:extLst>
      <p:ext uri="{BB962C8B-B14F-4D97-AF65-F5344CB8AC3E}">
        <p14:creationId xmlns:p14="http://schemas.microsoft.com/office/powerpoint/2010/main" val="3323304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7323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indent="-290513"/>
            <a:r>
              <a:rPr lang="en-US" sz="3200" dirty="0"/>
              <a:t>Internet network layer: historically implemented via distributed, per-router control approach</a:t>
            </a:r>
            <a:r>
              <a:rPr lang="en-US" dirty="0"/>
              <a:t>:</a:t>
            </a:r>
          </a:p>
          <a:p>
            <a:pPr lvl="1"/>
            <a:r>
              <a:rPr lang="en-US" sz="2800" i="1" dirty="0">
                <a:solidFill>
                  <a:srgbClr val="000090"/>
                </a:solidFill>
              </a:rPr>
              <a:t>monolithic</a:t>
            </a:r>
            <a:r>
              <a:rPr lang="en-US" sz="2800" dirty="0"/>
              <a:t> router contains switching hardware, runs proprietary implementation of Internet standard protocols (IP, RIP, IS-IS, OSPF, BGP) in proprietary router OS (e.g., Cisco IOS)</a:t>
            </a:r>
          </a:p>
          <a:p>
            <a:pPr lvl="1"/>
            <a:r>
              <a:rPr lang="en-US" sz="2800" dirty="0"/>
              <a:t>different “middleboxes” for different network layer functions: firewalls, load balancers, NAT boxes, ..</a:t>
            </a:r>
          </a:p>
          <a:p>
            <a:pPr indent="-290513"/>
            <a:r>
              <a:rPr lang="en-US" sz="3200" dirty="0"/>
              <a:t>~2005: renewed interest in rethinking network control plane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129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110642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 to computer forwarding tables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6" name="Slide Number Placeholder 4">
            <a:extLst>
              <a:ext uri="{FF2B5EF4-FFF2-40B4-BE49-F238E27FC236}">
                <a16:creationId xmlns:a16="http://schemas.microsoft.com/office/drawing/2014/main" id="{ED6517D9-F18B-5447-8ABE-90D9847B30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6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4" name="Slide Number Placeholder 4">
            <a:extLst>
              <a:ext uri="{FF2B5EF4-FFF2-40B4-BE49-F238E27FC236}">
                <a16:creationId xmlns:a16="http://schemas.microsoft.com/office/drawing/2014/main" id="{EB6E2EBA-F897-A249-9C0A-5C6AC0D911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07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86241"/>
            <a:ext cx="10515600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i="1" dirty="0">
                <a:solidFill>
                  <a:srgbClr val="CC0000"/>
                </a:solidFill>
              </a:rPr>
              <a:t>Why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a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logically centralized </a:t>
            </a:r>
            <a:r>
              <a:rPr lang="en-US" sz="3200" dirty="0">
                <a:solidFill>
                  <a:srgbClr val="000000"/>
                </a:solidFill>
              </a:rPr>
              <a:t>control plane?</a:t>
            </a:r>
          </a:p>
          <a:p>
            <a:pPr marL="635000" indent="-400050"/>
            <a:r>
              <a:rPr lang="en-US" dirty="0"/>
              <a:t>easier network management: avoid router misconfigurations, greater flexibility of traffic flows</a:t>
            </a:r>
          </a:p>
          <a:p>
            <a:pPr marL="635000" indent="-400050"/>
            <a:r>
              <a:rPr lang="en-US" dirty="0"/>
              <a:t>table-based forwarding (recall OpenFlow API) allows “programming” routers</a:t>
            </a:r>
          </a:p>
          <a:p>
            <a:pPr marL="1035050" lvl="1" indent="-176213"/>
            <a:r>
              <a:rPr lang="en-US" dirty="0"/>
              <a:t>centralized “programming” easier: compute tables centrally and distribute</a:t>
            </a:r>
          </a:p>
          <a:p>
            <a:pPr marL="1035050" lvl="1" indent="-176213"/>
            <a:r>
              <a:rPr lang="en-US" dirty="0"/>
              <a:t>distributed “programming” more difficult: compute tables as result of distributed algorithm (protocol) implemented in each-and-every router </a:t>
            </a:r>
          </a:p>
          <a:p>
            <a:pPr marL="635000" indent="-400050"/>
            <a:r>
              <a:rPr lang="en-US" dirty="0"/>
              <a:t>open (non-proprietary) implementation of control plane</a:t>
            </a:r>
          </a:p>
          <a:p>
            <a:pPr marL="977900" lvl="1" indent="-400050"/>
            <a:r>
              <a:rPr lang="en-US" dirty="0"/>
              <a:t>foster innovation: let 1000 flowers bloom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169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Journey Inside℠: Curriculum for Microprocessor">
            <a:extLst>
              <a:ext uri="{FF2B5EF4-FFF2-40B4-BE49-F238E27FC236}">
                <a16:creationId xmlns:a16="http://schemas.microsoft.com/office/drawing/2014/main" id="{6F4260B5-B666-D740-B13F-4C89BD1FA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043" y="4454675"/>
            <a:ext cx="847596" cy="475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 analogy: mainframe to PC revolution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4B582C-4A3D-524E-902F-B0945D4A7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5315" y="5097880"/>
            <a:ext cx="3276600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Vertically integrated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Closed, proprietary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Slow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Small industry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F68A64-2A5C-2844-A9AB-07E8C144CD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1971094" y="1538451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00BB31AF-E216-AA46-8DBE-CCADBF4769BC}"/>
              </a:ext>
            </a:extLst>
          </p:cNvPr>
          <p:cNvSpPr/>
          <p:nvPr/>
        </p:nvSpPr>
        <p:spPr>
          <a:xfrm>
            <a:off x="2212931" y="2734793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Operating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System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B32807C-C0B7-B24D-93E7-7F0C57227BBA}"/>
              </a:ext>
            </a:extLst>
          </p:cNvPr>
          <p:cNvSpPr/>
          <p:nvPr/>
        </p:nvSpPr>
        <p:spPr>
          <a:xfrm>
            <a:off x="2212931" y="3776193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</a:t>
            </a:r>
          </a:p>
        </p:txBody>
      </p:sp>
      <p:grpSp>
        <p:nvGrpSpPr>
          <p:cNvPr id="11" name="Group 47">
            <a:extLst>
              <a:ext uri="{FF2B5EF4-FFF2-40B4-BE49-F238E27FC236}">
                <a16:creationId xmlns:a16="http://schemas.microsoft.com/office/drawing/2014/main" id="{E0A83BF7-262D-3E4B-BFBE-E825E97D4CEE}"/>
              </a:ext>
            </a:extLst>
          </p:cNvPr>
          <p:cNvGrpSpPr>
            <a:grpSpLocks/>
          </p:cNvGrpSpPr>
          <p:nvPr/>
        </p:nvGrpSpPr>
        <p:grpSpPr bwMode="auto">
          <a:xfrm>
            <a:off x="7244562" y="1743791"/>
            <a:ext cx="3048000" cy="417900"/>
            <a:chOff x="5334000" y="1371600"/>
            <a:chExt cx="3657600" cy="685800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E5E6F00E-9A65-BC45-9EA3-044F6CB86022}"/>
                </a:ext>
              </a:extLst>
            </p:cNvPr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27D778C1-1B34-314D-A430-D25E4B993AA8}"/>
                </a:ext>
              </a:extLst>
            </p:cNvPr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0A4B127-8BC2-FE45-9850-DEEF230B0F7E}"/>
                </a:ext>
              </a:extLst>
            </p:cNvPr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EBD99968-0970-E143-98A5-8905B2039C21}"/>
                </a:ext>
              </a:extLst>
            </p:cNvPr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7DC86D72-9D92-D443-8054-DCF935E70F8D}"/>
                </a:ext>
              </a:extLst>
            </p:cNvPr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C6974744-9162-704D-AE50-8D06BDD1DF4F}"/>
                </a:ext>
              </a:extLst>
            </p:cNvPr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C1F5E1D9-EE12-8E4A-AA42-9E6F8CA2A6F6}"/>
                </a:ext>
              </a:extLst>
            </p:cNvPr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09D4BEED-37E3-FD40-9E2C-95D09B647E1A}"/>
                </a:ext>
              </a:extLst>
            </p:cNvPr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5A92E4E3-7FA3-9F4E-8155-A06DA5BB28AB}"/>
                </a:ext>
              </a:extLst>
            </p:cNvPr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E657948B-92D2-FE47-9E12-07B81900D9DB}"/>
                </a:ext>
              </a:extLst>
            </p:cNvPr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1368ABFE-D808-9649-B64C-4850B5E73426}"/>
                </a:ext>
              </a:extLst>
            </p:cNvPr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C1C0D48-1D6C-5749-86FB-67FF039653D9}"/>
              </a:ext>
            </a:extLst>
          </p:cNvPr>
          <p:cNvSpPr/>
          <p:nvPr/>
        </p:nvSpPr>
        <p:spPr>
          <a:xfrm>
            <a:off x="2212931" y="1896593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Applications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861905-1A74-AA4A-AFCB-AE04EA2CD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5766" y="5101088"/>
            <a:ext cx="4172211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Horizontal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Open interfaces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Rapid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Huge industry</a:t>
            </a:r>
          </a:p>
        </p:txBody>
      </p:sp>
      <p:grpSp>
        <p:nvGrpSpPr>
          <p:cNvPr id="26" name="Group 56">
            <a:extLst>
              <a:ext uri="{FF2B5EF4-FFF2-40B4-BE49-F238E27FC236}">
                <a16:creationId xmlns:a16="http://schemas.microsoft.com/office/drawing/2014/main" id="{FACA84D3-EBD1-3842-8204-78C0ECE7E0E8}"/>
              </a:ext>
            </a:extLst>
          </p:cNvPr>
          <p:cNvGrpSpPr>
            <a:grpSpLocks/>
          </p:cNvGrpSpPr>
          <p:nvPr/>
        </p:nvGrpSpPr>
        <p:grpSpPr bwMode="auto">
          <a:xfrm>
            <a:off x="7513486" y="3922880"/>
            <a:ext cx="2532996" cy="1044813"/>
            <a:chOff x="5308190" y="3212068"/>
            <a:chExt cx="3212311" cy="1359931"/>
          </a:xfrm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AF4F8BF1-E3C3-C241-9BBC-A61078965EBB}"/>
                </a:ext>
              </a:extLst>
            </p:cNvPr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Microprocessor</a:t>
              </a:r>
            </a:p>
          </p:txBody>
        </p:sp>
        <p:grpSp>
          <p:nvGrpSpPr>
            <p:cNvPr id="29" name="Group 51">
              <a:extLst>
                <a:ext uri="{FF2B5EF4-FFF2-40B4-BE49-F238E27FC236}">
                  <a16:creationId xmlns:a16="http://schemas.microsoft.com/office/drawing/2014/main" id="{B5637E9E-4E32-4940-846C-B353CC889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8190" y="3212068"/>
              <a:ext cx="3121640" cy="440663"/>
              <a:chOff x="5384390" y="3200400"/>
              <a:chExt cx="3121640" cy="440663"/>
            </a:xfrm>
          </p:grpSpPr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7974EAD-28B9-A54C-ADA5-9BD26A800CE7}"/>
                  </a:ext>
                </a:extLst>
              </p:cNvPr>
              <p:cNvCxnSpPr/>
              <p:nvPr/>
            </p:nvCxnSpPr>
            <p:spPr>
              <a:xfrm>
                <a:off x="538439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23">
                <a:extLst>
                  <a:ext uri="{FF2B5EF4-FFF2-40B4-BE49-F238E27FC236}">
                    <a16:creationId xmlns:a16="http://schemas.microsoft.com/office/drawing/2014/main" id="{8CD3B736-6797-F94E-A7DB-43FFFD728C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1913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0BE7CBDD-13E0-9349-9E5E-321561EDCACA}"/>
              </a:ext>
            </a:extLst>
          </p:cNvPr>
          <p:cNvSpPr txBox="1"/>
          <p:nvPr/>
        </p:nvSpPr>
        <p:spPr>
          <a:xfrm>
            <a:off x="152871" y="6550399"/>
            <a:ext cx="22544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* Slide  courtesy: N. McKeown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74F9DCD-65BF-2B44-93FA-F3BAEA2A5B2F}"/>
              </a:ext>
            </a:extLst>
          </p:cNvPr>
          <p:cNvGrpSpPr/>
          <p:nvPr/>
        </p:nvGrpSpPr>
        <p:grpSpPr>
          <a:xfrm>
            <a:off x="7027102" y="2344247"/>
            <a:ext cx="3575135" cy="1597091"/>
            <a:chOff x="6751530" y="2043623"/>
            <a:chExt cx="3575135" cy="1597091"/>
          </a:xfrm>
        </p:grpSpPr>
        <p:sp>
          <p:nvSpPr>
            <p:cNvPr id="36" name="TextBox 23">
              <a:extLst>
                <a:ext uri="{FF2B5EF4-FFF2-40B4-BE49-F238E27FC236}">
                  <a16:creationId xmlns:a16="http://schemas.microsoft.com/office/drawing/2014/main" id="{2A4BDC74-4343-694A-A748-C85FF0A08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4926" y="2718201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b="0" i="1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8ED40C4A-1DDE-D949-AFD4-640982319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7926" y="2706533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grpSp>
          <p:nvGrpSpPr>
            <p:cNvPr id="38" name="Group 52">
              <a:extLst>
                <a:ext uri="{FF2B5EF4-FFF2-40B4-BE49-F238E27FC236}">
                  <a16:creationId xmlns:a16="http://schemas.microsoft.com/office/drawing/2014/main" id="{F5EFFD42-FF20-9542-A0C8-56A2BD25C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6411" y="2043623"/>
              <a:ext cx="2590800" cy="338554"/>
              <a:chOff x="5806858" y="3260868"/>
              <a:chExt cx="2590800" cy="338554"/>
            </a:xfrm>
          </p:grpSpPr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97E7461-5099-A44B-806E-2E1E189AA593}"/>
                  </a:ext>
                </a:extLst>
              </p:cNvPr>
              <p:cNvCxnSpPr/>
              <p:nvPr/>
            </p:nvCxnSpPr>
            <p:spPr>
              <a:xfrm>
                <a:off x="5806858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23">
                <a:extLst>
                  <a:ext uri="{FF2B5EF4-FFF2-40B4-BE49-F238E27FC236}">
                    <a16:creationId xmlns:a16="http://schemas.microsoft.com/office/drawing/2014/main" id="{D1451D5C-DF4C-E74B-B024-F0A9F41BA9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87547" y="3260868"/>
                <a:ext cx="1621357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913C6582-D002-B947-ADEA-9350E7BF41B7}"/>
                </a:ext>
              </a:extLst>
            </p:cNvPr>
            <p:cNvGrpSpPr/>
            <p:nvPr/>
          </p:nvGrpSpPr>
          <p:grpSpPr>
            <a:xfrm>
              <a:off x="6751530" y="2505206"/>
              <a:ext cx="1060162" cy="1108367"/>
              <a:chOff x="6914368" y="2467628"/>
              <a:chExt cx="1060162" cy="1108367"/>
            </a:xfrm>
          </p:grpSpPr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50E78C78-BCB0-2347-9C1B-233CCCD2C5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930000" y="2467628"/>
                <a:ext cx="1026811" cy="788444"/>
              </a:xfrm>
              <a:prstGeom prst="rect">
                <a:avLst/>
              </a:prstGeom>
            </p:spPr>
          </p:pic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3C85EF8D-B7E7-D84A-86F9-C7DB87B94C88}"/>
                  </a:ext>
                </a:extLst>
              </p:cNvPr>
              <p:cNvSpPr txBox="1"/>
              <p:nvPr/>
            </p:nvSpPr>
            <p:spPr>
              <a:xfrm>
                <a:off x="6914368" y="3206663"/>
                <a:ext cx="106016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Windows</a:t>
                </a: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58F6482-06CD-7C45-8A8E-3A316A33259A}"/>
                </a:ext>
              </a:extLst>
            </p:cNvPr>
            <p:cNvGrpSpPr/>
            <p:nvPr/>
          </p:nvGrpSpPr>
          <p:grpSpPr>
            <a:xfrm>
              <a:off x="8166970" y="2450566"/>
              <a:ext cx="763916" cy="1190148"/>
              <a:chOff x="5173249" y="6258478"/>
              <a:chExt cx="763916" cy="1190148"/>
            </a:xfrm>
          </p:grpSpPr>
          <p:pic>
            <p:nvPicPr>
              <p:cNvPr id="46" name="Picture 45" descr="A picture containing table, toy, yellow&#10;&#10;Description automatically generated">
                <a:extLst>
                  <a:ext uri="{FF2B5EF4-FFF2-40B4-BE49-F238E27FC236}">
                    <a16:creationId xmlns:a16="http://schemas.microsoft.com/office/drawing/2014/main" id="{265C7ED0-C582-DF48-926F-149A44CA4B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73249" y="6258478"/>
                <a:ext cx="763916" cy="900148"/>
              </a:xfrm>
              <a:prstGeom prst="rect">
                <a:avLst/>
              </a:prstGeom>
            </p:spPr>
          </p:pic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BE7A1F54-7F6C-0244-87D2-CE5D33A25F06}"/>
                  </a:ext>
                </a:extLst>
              </p:cNvPr>
              <p:cNvSpPr txBox="1"/>
              <p:nvPr/>
            </p:nvSpPr>
            <p:spPr>
              <a:xfrm>
                <a:off x="5187864" y="7079294"/>
                <a:ext cx="67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Linux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31E83FAE-D11D-824A-9997-5BC344C130CD}"/>
                </a:ext>
              </a:extLst>
            </p:cNvPr>
            <p:cNvGrpSpPr/>
            <p:nvPr/>
          </p:nvGrpSpPr>
          <p:grpSpPr>
            <a:xfrm>
              <a:off x="9331890" y="2343411"/>
              <a:ext cx="994775" cy="1274338"/>
              <a:chOff x="6125227" y="6163850"/>
              <a:chExt cx="994775" cy="1274338"/>
            </a:xfrm>
          </p:grpSpPr>
          <p:pic>
            <p:nvPicPr>
              <p:cNvPr id="1028" name="Picture 4" descr="How to reset the Mac Os 9 password">
                <a:extLst>
                  <a:ext uri="{FF2B5EF4-FFF2-40B4-BE49-F238E27FC236}">
                    <a16:creationId xmlns:a16="http://schemas.microsoft.com/office/drawing/2014/main" id="{DDBF632B-C75A-2940-8E0A-E3CD6B5037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5227" y="6163850"/>
                <a:ext cx="994775" cy="9947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3BFAAA5-9205-9D46-85D8-6CE3428E2994}"/>
                  </a:ext>
                </a:extLst>
              </p:cNvPr>
              <p:cNvSpPr txBox="1"/>
              <p:nvPr/>
            </p:nvSpPr>
            <p:spPr>
              <a:xfrm>
                <a:off x="6129404" y="7068856"/>
                <a:ext cx="9476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MAC OS</a:t>
                </a:r>
              </a:p>
            </p:txBody>
          </p:sp>
        </p:grpSp>
      </p:grpSp>
      <p:sp>
        <p:nvSpPr>
          <p:cNvPr id="54" name="Right Arrow 53">
            <a:extLst>
              <a:ext uri="{FF2B5EF4-FFF2-40B4-BE49-F238E27FC236}">
                <a16:creationId xmlns:a16="http://schemas.microsoft.com/office/drawing/2014/main" id="{DA4F0CA8-C578-3F4E-B0B7-7D75647F7D87}"/>
              </a:ext>
            </a:extLst>
          </p:cNvPr>
          <p:cNvSpPr/>
          <p:nvPr/>
        </p:nvSpPr>
        <p:spPr>
          <a:xfrm>
            <a:off x="5273457" y="5336087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Right Arrow 56">
            <a:extLst>
              <a:ext uri="{FF2B5EF4-FFF2-40B4-BE49-F238E27FC236}">
                <a16:creationId xmlns:a16="http://schemas.microsoft.com/office/drawing/2014/main" id="{B5F7B71C-D375-D14B-AFF2-44852436983E}"/>
              </a:ext>
            </a:extLst>
          </p:cNvPr>
          <p:cNvSpPr/>
          <p:nvPr/>
        </p:nvSpPr>
        <p:spPr>
          <a:xfrm>
            <a:off x="5275544" y="2845494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54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4" grpId="0"/>
      <p:bldP spid="54" grpId="0" animBg="1"/>
      <p:bldP spid="57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845CA21-8920-5B4D-A87A-8A24D6375DB1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2" name="Group 1612">
              <a:extLst>
                <a:ext uri="{FF2B5EF4-FFF2-40B4-BE49-F238E27FC236}">
                  <a16:creationId xmlns:a16="http://schemas.microsoft.com/office/drawing/2014/main" id="{A636C80E-6B43-CC4F-850B-C168F1D97D4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3" name="Picture 1613" descr="desktop_computer_stylized_medium">
                <a:extLst>
                  <a:ext uri="{FF2B5EF4-FFF2-40B4-BE49-F238E27FC236}">
                    <a16:creationId xmlns:a16="http://schemas.microsoft.com/office/drawing/2014/main" id="{A5D348C8-04A6-B04C-9E76-895E111C35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4" name="Freeform 1614">
                <a:extLst>
                  <a:ext uri="{FF2B5EF4-FFF2-40B4-BE49-F238E27FC236}">
                    <a16:creationId xmlns:a16="http://schemas.microsoft.com/office/drawing/2014/main" id="{FF8802DC-B64F-B347-88B7-0434C6CD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3" name="Freeform 3">
              <a:extLst>
                <a:ext uri="{FF2B5EF4-FFF2-40B4-BE49-F238E27FC236}">
                  <a16:creationId xmlns:a16="http://schemas.microsoft.com/office/drawing/2014/main" id="{96D2D58C-AF60-0D4C-9B3D-2EDF188D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4" name="Freeform 4">
              <a:extLst>
                <a:ext uri="{FF2B5EF4-FFF2-40B4-BE49-F238E27FC236}">
                  <a16:creationId xmlns:a16="http://schemas.microsoft.com/office/drawing/2014/main" id="{F4D4A5BF-F69B-0B47-A13E-DD8B915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5" name="Freeform 35">
              <a:extLst>
                <a:ext uri="{FF2B5EF4-FFF2-40B4-BE49-F238E27FC236}">
                  <a16:creationId xmlns:a16="http://schemas.microsoft.com/office/drawing/2014/main" id="{ED9B70DF-192D-F94B-B428-B3533FBD3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Freeform 36">
              <a:extLst>
                <a:ext uri="{FF2B5EF4-FFF2-40B4-BE49-F238E27FC236}">
                  <a16:creationId xmlns:a16="http://schemas.microsoft.com/office/drawing/2014/main" id="{933B14BF-F112-864E-B82A-E52E1D1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37">
              <a:extLst>
                <a:ext uri="{FF2B5EF4-FFF2-40B4-BE49-F238E27FC236}">
                  <a16:creationId xmlns:a16="http://schemas.microsoft.com/office/drawing/2014/main" id="{2E1EAAD1-D876-7B42-9CDB-B861F632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8">
              <a:extLst>
                <a:ext uri="{FF2B5EF4-FFF2-40B4-BE49-F238E27FC236}">
                  <a16:creationId xmlns:a16="http://schemas.microsoft.com/office/drawing/2014/main" id="{21DBE486-9CD8-C742-8B08-B1D3A300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9">
              <a:extLst>
                <a:ext uri="{FF2B5EF4-FFF2-40B4-BE49-F238E27FC236}">
                  <a16:creationId xmlns:a16="http://schemas.microsoft.com/office/drawing/2014/main" id="{597C0B72-56A7-CD46-B760-103D3071473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40">
              <a:extLst>
                <a:ext uri="{FF2B5EF4-FFF2-40B4-BE49-F238E27FC236}">
                  <a16:creationId xmlns:a16="http://schemas.microsoft.com/office/drawing/2014/main" id="{D8D34631-7C0A-0545-B8E7-D0B9D384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41">
              <a:extLst>
                <a:ext uri="{FF2B5EF4-FFF2-40B4-BE49-F238E27FC236}">
                  <a16:creationId xmlns:a16="http://schemas.microsoft.com/office/drawing/2014/main" id="{495956FE-5A6C-9B45-9B14-2BF0AF46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42">
              <a:extLst>
                <a:ext uri="{FF2B5EF4-FFF2-40B4-BE49-F238E27FC236}">
                  <a16:creationId xmlns:a16="http://schemas.microsoft.com/office/drawing/2014/main" id="{62622339-B69D-CE49-9D11-E82F0A5DA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3">
              <a:extLst>
                <a:ext uri="{FF2B5EF4-FFF2-40B4-BE49-F238E27FC236}">
                  <a16:creationId xmlns:a16="http://schemas.microsoft.com/office/drawing/2014/main" id="{F66823EE-AAD5-8849-A172-4FF26DE6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 Box 62">
              <a:extLst>
                <a:ext uri="{FF2B5EF4-FFF2-40B4-BE49-F238E27FC236}">
                  <a16:creationId xmlns:a16="http://schemas.microsoft.com/office/drawing/2014/main" id="{345BA5C6-6EAC-1E45-AF81-FBB8E07BB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Text Box 63">
              <a:extLst>
                <a:ext uri="{FF2B5EF4-FFF2-40B4-BE49-F238E27FC236}">
                  <a16:creationId xmlns:a16="http://schemas.microsoft.com/office/drawing/2014/main" id="{BE470A2A-6E14-D143-A915-F628456D8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Text Box 64">
              <a:extLst>
                <a:ext uri="{FF2B5EF4-FFF2-40B4-BE49-F238E27FC236}">
                  <a16:creationId xmlns:a16="http://schemas.microsoft.com/office/drawing/2014/main" id="{42783024-D0DF-9843-9325-EBEBCD811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5">
              <a:extLst>
                <a:ext uri="{FF2B5EF4-FFF2-40B4-BE49-F238E27FC236}">
                  <a16:creationId xmlns:a16="http://schemas.microsoft.com/office/drawing/2014/main" id="{B19A9366-0987-C24D-9D2D-02D5F48AD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6">
              <a:extLst>
                <a:ext uri="{FF2B5EF4-FFF2-40B4-BE49-F238E27FC236}">
                  <a16:creationId xmlns:a16="http://schemas.microsoft.com/office/drawing/2014/main" id="{206F34B0-F5DA-A34C-9EA5-F1239C633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7">
              <a:extLst>
                <a:ext uri="{FF2B5EF4-FFF2-40B4-BE49-F238E27FC236}">
                  <a16:creationId xmlns:a16="http://schemas.microsoft.com/office/drawing/2014/main" id="{55E4914B-D79C-2C4E-972E-82776A5CB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8">
              <a:extLst>
                <a:ext uri="{FF2B5EF4-FFF2-40B4-BE49-F238E27FC236}">
                  <a16:creationId xmlns:a16="http://schemas.microsoft.com/office/drawing/2014/main" id="{04A67F28-42C5-0645-80B3-F79AD69D0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9">
              <a:extLst>
                <a:ext uri="{FF2B5EF4-FFF2-40B4-BE49-F238E27FC236}">
                  <a16:creationId xmlns:a16="http://schemas.microsoft.com/office/drawing/2014/main" id="{D62D6598-B7A6-7543-B5AC-525AE902D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70">
              <a:extLst>
                <a:ext uri="{FF2B5EF4-FFF2-40B4-BE49-F238E27FC236}">
                  <a16:creationId xmlns:a16="http://schemas.microsoft.com/office/drawing/2014/main" id="{E1D6447A-1898-E44F-B48F-6280CB422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71">
              <a:extLst>
                <a:ext uri="{FF2B5EF4-FFF2-40B4-BE49-F238E27FC236}">
                  <a16:creationId xmlns:a16="http://schemas.microsoft.com/office/drawing/2014/main" id="{A49C6587-11BE-494E-A8D1-2C8ACC1A5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4" name="Group 1507">
              <a:extLst>
                <a:ext uri="{FF2B5EF4-FFF2-40B4-BE49-F238E27FC236}">
                  <a16:creationId xmlns:a16="http://schemas.microsoft.com/office/drawing/2014/main" id="{5EBC8E71-8EAC-B74A-95A4-003CC2299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1" name="Freeform 1508">
                <a:extLst>
                  <a:ext uri="{FF2B5EF4-FFF2-40B4-BE49-F238E27FC236}">
                    <a16:creationId xmlns:a16="http://schemas.microsoft.com/office/drawing/2014/main" id="{66D3A65B-6A9D-C84D-99F9-9807D7D0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2" name="Rectangle 1509">
                <a:extLst>
                  <a:ext uri="{FF2B5EF4-FFF2-40B4-BE49-F238E27FC236}">
                    <a16:creationId xmlns:a16="http://schemas.microsoft.com/office/drawing/2014/main" id="{72CCF1A1-68A2-8B4D-AD9B-9C402AEC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3" name="Freeform 1510">
                <a:extLst>
                  <a:ext uri="{FF2B5EF4-FFF2-40B4-BE49-F238E27FC236}">
                    <a16:creationId xmlns:a16="http://schemas.microsoft.com/office/drawing/2014/main" id="{C8965F64-763B-FA4A-9557-6E9BC3C0B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4" name="Freeform 1511">
                <a:extLst>
                  <a:ext uri="{FF2B5EF4-FFF2-40B4-BE49-F238E27FC236}">
                    <a16:creationId xmlns:a16="http://schemas.microsoft.com/office/drawing/2014/main" id="{BB4B40A7-8B78-6A44-A214-97E44641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12">
                <a:extLst>
                  <a:ext uri="{FF2B5EF4-FFF2-40B4-BE49-F238E27FC236}">
                    <a16:creationId xmlns:a16="http://schemas.microsoft.com/office/drawing/2014/main" id="{B0D7DE44-7345-624F-A93E-DBD69C098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6" name="Group 1513">
                <a:extLst>
                  <a:ext uri="{FF2B5EF4-FFF2-40B4-BE49-F238E27FC236}">
                    <a16:creationId xmlns:a16="http://schemas.microsoft.com/office/drawing/2014/main" id="{A11AC80E-EE19-894D-A04D-DAE9AB703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1" name="AutoShape 1514">
                  <a:extLst>
                    <a:ext uri="{FF2B5EF4-FFF2-40B4-BE49-F238E27FC236}">
                      <a16:creationId xmlns:a16="http://schemas.microsoft.com/office/drawing/2014/main" id="{3C69CFB3-204B-1148-8AB5-1A0F733B5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AutoShape 1515">
                  <a:extLst>
                    <a:ext uri="{FF2B5EF4-FFF2-40B4-BE49-F238E27FC236}">
                      <a16:creationId xmlns:a16="http://schemas.microsoft.com/office/drawing/2014/main" id="{9367CA35-AAAB-074E-A74E-59B2FA2FD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1516">
                <a:extLst>
                  <a:ext uri="{FF2B5EF4-FFF2-40B4-BE49-F238E27FC236}">
                    <a16:creationId xmlns:a16="http://schemas.microsoft.com/office/drawing/2014/main" id="{CE3693F3-C31B-C54F-B87F-42953AF9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8" name="Group 1517">
                <a:extLst>
                  <a:ext uri="{FF2B5EF4-FFF2-40B4-BE49-F238E27FC236}">
                    <a16:creationId xmlns:a16="http://schemas.microsoft.com/office/drawing/2014/main" id="{E3DCD8E8-4A32-E242-9C26-66A32B851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39" name="AutoShape 1518">
                  <a:extLst>
                    <a:ext uri="{FF2B5EF4-FFF2-40B4-BE49-F238E27FC236}">
                      <a16:creationId xmlns:a16="http://schemas.microsoft.com/office/drawing/2014/main" id="{2A9C08ED-9421-7A43-8090-57057A615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AutoShape 1519">
                  <a:extLst>
                    <a:ext uri="{FF2B5EF4-FFF2-40B4-BE49-F238E27FC236}">
                      <a16:creationId xmlns:a16="http://schemas.microsoft.com/office/drawing/2014/main" id="{74EE41DC-C37D-3945-91F1-869FE9EBD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9" name="Rectangle 1520">
                <a:extLst>
                  <a:ext uri="{FF2B5EF4-FFF2-40B4-BE49-F238E27FC236}">
                    <a16:creationId xmlns:a16="http://schemas.microsoft.com/office/drawing/2014/main" id="{D1A596BC-BD58-914C-B14A-A1266049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1521">
                <a:extLst>
                  <a:ext uri="{FF2B5EF4-FFF2-40B4-BE49-F238E27FC236}">
                    <a16:creationId xmlns:a16="http://schemas.microsoft.com/office/drawing/2014/main" id="{A3DF6281-78D2-9045-91BD-8A0B4EB7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22">
                <a:extLst>
                  <a:ext uri="{FF2B5EF4-FFF2-40B4-BE49-F238E27FC236}">
                    <a16:creationId xmlns:a16="http://schemas.microsoft.com/office/drawing/2014/main" id="{4B5256C0-7FA2-BE4F-8AC5-EF516C5A48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37" name="AutoShape 1523">
                  <a:extLst>
                    <a:ext uri="{FF2B5EF4-FFF2-40B4-BE49-F238E27FC236}">
                      <a16:creationId xmlns:a16="http://schemas.microsoft.com/office/drawing/2014/main" id="{754D255D-5191-9344-A8E8-8FEA42603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8" name="AutoShape 1524">
                  <a:extLst>
                    <a:ext uri="{FF2B5EF4-FFF2-40B4-BE49-F238E27FC236}">
                      <a16:creationId xmlns:a16="http://schemas.microsoft.com/office/drawing/2014/main" id="{E14AD02B-285A-8E4E-9349-A7A65FE58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Freeform 1525">
                <a:extLst>
                  <a:ext uri="{FF2B5EF4-FFF2-40B4-BE49-F238E27FC236}">
                    <a16:creationId xmlns:a16="http://schemas.microsoft.com/office/drawing/2014/main" id="{6A7D0A21-FEB6-AA49-BF73-7B454ABC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3" name="Group 1526">
                <a:extLst>
                  <a:ext uri="{FF2B5EF4-FFF2-40B4-BE49-F238E27FC236}">
                    <a16:creationId xmlns:a16="http://schemas.microsoft.com/office/drawing/2014/main" id="{D90C757B-43DB-BA46-B197-E499997AD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5" name="AutoShape 1527">
                  <a:extLst>
                    <a:ext uri="{FF2B5EF4-FFF2-40B4-BE49-F238E27FC236}">
                      <a16:creationId xmlns:a16="http://schemas.microsoft.com/office/drawing/2014/main" id="{8CA88821-0D55-EB40-A7C1-C3977CDA2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6" name="AutoShape 1528">
                  <a:extLst>
                    <a:ext uri="{FF2B5EF4-FFF2-40B4-BE49-F238E27FC236}">
                      <a16:creationId xmlns:a16="http://schemas.microsoft.com/office/drawing/2014/main" id="{DC4F78A8-7787-604B-A124-FCF43D75D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4" name="Rectangle 1529">
                <a:extLst>
                  <a:ext uri="{FF2B5EF4-FFF2-40B4-BE49-F238E27FC236}">
                    <a16:creationId xmlns:a16="http://schemas.microsoft.com/office/drawing/2014/main" id="{563CCF97-9884-9B45-B9F6-70D699E99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5" name="Freeform 1530">
                <a:extLst>
                  <a:ext uri="{FF2B5EF4-FFF2-40B4-BE49-F238E27FC236}">
                    <a16:creationId xmlns:a16="http://schemas.microsoft.com/office/drawing/2014/main" id="{EBD39E8E-81C2-A844-BF20-C29C5E3A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6" name="Freeform 1531">
                <a:extLst>
                  <a:ext uri="{FF2B5EF4-FFF2-40B4-BE49-F238E27FC236}">
                    <a16:creationId xmlns:a16="http://schemas.microsoft.com/office/drawing/2014/main" id="{D429C771-C29B-4746-8D5D-C4A86333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7" name="Oval 1532">
                <a:extLst>
                  <a:ext uri="{FF2B5EF4-FFF2-40B4-BE49-F238E27FC236}">
                    <a16:creationId xmlns:a16="http://schemas.microsoft.com/office/drawing/2014/main" id="{4C989AEC-8071-734A-8023-0434DC3E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3">
                <a:extLst>
                  <a:ext uri="{FF2B5EF4-FFF2-40B4-BE49-F238E27FC236}">
                    <a16:creationId xmlns:a16="http://schemas.microsoft.com/office/drawing/2014/main" id="{50D6A2AD-EDD3-0244-A157-84E850004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AutoShape 1534">
                <a:extLst>
                  <a:ext uri="{FF2B5EF4-FFF2-40B4-BE49-F238E27FC236}">
                    <a16:creationId xmlns:a16="http://schemas.microsoft.com/office/drawing/2014/main" id="{228D946A-767B-854E-8F60-21EDE8F6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AutoShape 1535">
                <a:extLst>
                  <a:ext uri="{FF2B5EF4-FFF2-40B4-BE49-F238E27FC236}">
                    <a16:creationId xmlns:a16="http://schemas.microsoft.com/office/drawing/2014/main" id="{C77A208E-E580-6C48-B30A-8D6AF0241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Oval 1536">
                <a:extLst>
                  <a:ext uri="{FF2B5EF4-FFF2-40B4-BE49-F238E27FC236}">
                    <a16:creationId xmlns:a16="http://schemas.microsoft.com/office/drawing/2014/main" id="{0584590D-C9DD-6B4F-8D43-3BD5D3BF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Oval 1537">
                <a:extLst>
                  <a:ext uri="{FF2B5EF4-FFF2-40B4-BE49-F238E27FC236}">
                    <a16:creationId xmlns:a16="http://schemas.microsoft.com/office/drawing/2014/main" id="{E53705ED-8A28-2247-8F50-DFA2320E3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3" name="Oval 1538">
                <a:extLst>
                  <a:ext uri="{FF2B5EF4-FFF2-40B4-BE49-F238E27FC236}">
                    <a16:creationId xmlns:a16="http://schemas.microsoft.com/office/drawing/2014/main" id="{5DE8C3E4-50ED-A045-BBEF-6BD22BDB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Rectangle 1539">
                <a:extLst>
                  <a:ext uri="{FF2B5EF4-FFF2-40B4-BE49-F238E27FC236}">
                    <a16:creationId xmlns:a16="http://schemas.microsoft.com/office/drawing/2014/main" id="{34EEF575-BCCE-F34E-815A-FDD087C0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267F2A04-82C7-CA43-AAA2-0B750999EE14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91A95F9-EF84-0047-B227-765A487976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EE10E36D-E4DE-FC41-B05D-5CD4A5DBFA21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398" name="Group 327">
                <a:extLst>
                  <a:ext uri="{FF2B5EF4-FFF2-40B4-BE49-F238E27FC236}">
                    <a16:creationId xmlns:a16="http://schemas.microsoft.com/office/drawing/2014/main" id="{43DE9D84-6507-9E44-8FFE-C43353FBFF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2" name="Oval 401">
                  <a:extLst>
                    <a:ext uri="{FF2B5EF4-FFF2-40B4-BE49-F238E27FC236}">
                      <a16:creationId xmlns:a16="http://schemas.microsoft.com/office/drawing/2014/main" id="{BDBEE8E4-14FE-2342-B5F0-4B459123059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3" name="Rectangle 402">
                  <a:extLst>
                    <a:ext uri="{FF2B5EF4-FFF2-40B4-BE49-F238E27FC236}">
                      <a16:creationId xmlns:a16="http://schemas.microsoft.com/office/drawing/2014/main" id="{35360FF6-9142-814C-BC6A-900E8714152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CD7B45FB-2D33-6849-8696-831389F7A797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55DD05D2-A87A-9E4B-8F3E-A4613BC094A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CEAF7229-E9D5-D042-B7AE-1BF525F56D4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AB1AF264-1139-CE43-AFF8-E76758CE960A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57245D9A-2DA2-E246-9F87-68EA8D71DFA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1E15FBCF-E2FF-FD4E-8803-68E979C60B5F}"/>
                    </a:ext>
                  </a:extLst>
                </p:cNvPr>
                <p:cNvCxnSpPr>
                  <a:endCxn id="40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76BF3722-BBAD-924E-BD4C-E031ACC5D68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93B1A9C-61C8-154E-89A5-A9513BFD54D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63725DC4-5667-494C-877B-306B214225CA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610E4D3B-522B-8441-8253-4A007172715F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DF814D63-F965-FA4E-9920-D211CDA69879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5" name="Group 327">
                <a:extLst>
                  <a:ext uri="{FF2B5EF4-FFF2-40B4-BE49-F238E27FC236}">
                    <a16:creationId xmlns:a16="http://schemas.microsoft.com/office/drawing/2014/main" id="{1319D0A2-3DA4-6D46-B723-C78612DBD5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06A0DA8-5D66-B54B-BF3C-74FEB059E5F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16912ED9-B4B9-274B-8C8B-A301769701D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0FC9220C-ECBF-BC42-AA17-47066E49F67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FD001D2-54C5-0042-A5AA-702968D107C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DF0C4D73-F5CE-1E43-B64E-A155512972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FD88090-C275-6140-AAC7-18542BD977C0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F52A43F0-D631-014F-9B59-69076BD7A21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7B9292D1-E5A5-F44E-8DC8-0DDB894A0004}"/>
                    </a:ext>
                  </a:extLst>
                </p:cNvPr>
                <p:cNvCxnSpPr>
                  <a:endCxn id="39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82695498-3E06-C549-BDEB-3B3BC72D74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58CC84C2-4686-2643-A790-875AD3D2EB15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91E65A3C-37C4-FB49-A4C5-66DD49380A2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TextBox 387">
                  <a:extLst>
                    <a:ext uri="{FF2B5EF4-FFF2-40B4-BE49-F238E27FC236}">
                      <a16:creationId xmlns:a16="http://schemas.microsoft.com/office/drawing/2014/main" id="{7D7D52A1-09FA-B245-A51E-503672F88792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F5B202E-84B1-8546-ABE7-0D873A53CB3A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2" name="Group 327">
                <a:extLst>
                  <a:ext uri="{FF2B5EF4-FFF2-40B4-BE49-F238E27FC236}">
                    <a16:creationId xmlns:a16="http://schemas.microsoft.com/office/drawing/2014/main" id="{74C66983-6367-A346-9811-03B6B660B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23D87A19-41D5-2F4B-A759-D658AB6DE7F5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BF010680-E14C-AB41-B12D-005B0B3FBA7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73506FA-CDA9-A14E-9C9B-2D5E7F909A9E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39B04F67-6A6D-6245-B8C8-CF7114C9D7F0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46B0DC1-1017-4146-A422-109C3BAD255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CA725F35-AC0C-C543-A8A7-24E9625350C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977CD25B-F33C-BA45-8069-AC4B98057578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54C74B7C-6FCA-5B45-9A2B-DC09E5CDE689}"/>
                    </a:ext>
                  </a:extLst>
                </p:cNvPr>
                <p:cNvCxnSpPr>
                  <a:endCxn id="37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F18B4945-5B3A-CC4D-AD10-A9969F3DC39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79ADB3AE-0BAC-E846-91C0-DA740CA9923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1EDF0F4-E8FD-6841-A11F-DBF2430F102B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1AFA689E-3A33-DF4B-A8F3-403F0D901A93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C6EB4006-BDBE-0A46-98DE-BE7F5F85E41C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59" name="Group 327">
                <a:extLst>
                  <a:ext uri="{FF2B5EF4-FFF2-40B4-BE49-F238E27FC236}">
                    <a16:creationId xmlns:a16="http://schemas.microsoft.com/office/drawing/2014/main" id="{19323E07-6D65-4A4C-A34C-8931919B7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8A90C563-3889-7546-B079-B0069EBCDD8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F906AAC0-18E3-3C42-9638-4B9554929AD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D7FE9FC4-31C2-7545-8E5A-A107662814D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15FE479-5C3C-474A-A53B-50B85C152AB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D2C9A8C-6369-A54C-9D6C-E64BF41BE070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D3174F82-A842-4A4B-8B8E-F9394399D6C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715ED35F-F03C-3844-AAF7-4A4022009E6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E168B24C-7C31-704F-9C70-9283F9D101DE}"/>
                    </a:ext>
                  </a:extLst>
                </p:cNvPr>
                <p:cNvCxnSpPr>
                  <a:endCxn id="36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A8773E23-D37D-7F4D-959F-FFCF3E4EAD3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661612F3-E94B-0E4F-B158-1E1F5536E40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C763175D-A9C3-EF48-81B5-5B18EF6185F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56CD500D-CEB7-684C-A583-1A90F979E021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CC7A315-C254-4746-8CBE-0E76B9C4970F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6" name="Group 327">
                <a:extLst>
                  <a:ext uri="{FF2B5EF4-FFF2-40B4-BE49-F238E27FC236}">
                    <a16:creationId xmlns:a16="http://schemas.microsoft.com/office/drawing/2014/main" id="{57B82EFC-992A-174F-B228-FA314BDF20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5516324A-B35A-FF49-96A8-4C3ABFAA27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218BB1BC-107B-9548-B7F8-1205053933E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E0CC4DE9-4E37-1945-B621-6990957A8C9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A2CF0E3A-0B11-A242-94A3-D1972489953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78DD177-3C9A-AC4A-994C-913F0A08C1F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7D050A20-78F8-D446-BFB0-855E64D3DFB6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FC753F6-0104-C144-A482-28D91E9FF18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F6B0AE2-B7AF-4349-A241-B96871C3DFBE}"/>
                    </a:ext>
                  </a:extLst>
                </p:cNvPr>
                <p:cNvCxnSpPr>
                  <a:endCxn id="35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0C461AF1-3611-CA4A-8113-D6B33D79EFD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5DDD6435-5804-824F-9844-11EE108986C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3DD41EFD-A71B-A447-B957-8B7AEA9E049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0808DE23-7FF1-1B41-9706-BEF8D8DE36D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FC31B094-3896-AB43-9216-D41F5CF5B5CD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3" name="Group 327">
                <a:extLst>
                  <a:ext uri="{FF2B5EF4-FFF2-40B4-BE49-F238E27FC236}">
                    <a16:creationId xmlns:a16="http://schemas.microsoft.com/office/drawing/2014/main" id="{68165765-2BED-214D-88D7-9D28666BA0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BEB24274-A728-564C-9B37-C2301DC5667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C7018D81-D070-D343-8442-C9B813B94FC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7CC9DA44-AB58-A143-A7E4-5DCC05563B2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345A354-C439-1346-B8B1-9B77F484F73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47254DC2-0CCD-1D43-9A9E-AF30B25F477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09BD497-0854-FF41-BB16-ACF44392BCA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35285FEF-CAD9-224F-91A6-C0D14EBDC94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4" name="Straight Connector 343">
                  <a:extLst>
                    <a:ext uri="{FF2B5EF4-FFF2-40B4-BE49-F238E27FC236}">
                      <a16:creationId xmlns:a16="http://schemas.microsoft.com/office/drawing/2014/main" id="{CF9122C4-270A-B24E-A5AE-0EFA7376067D}"/>
                    </a:ext>
                  </a:extLst>
                </p:cNvPr>
                <p:cNvCxnSpPr>
                  <a:endCxn id="33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3D3021B9-325F-1E4E-8CE0-091CA2DB4D0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ABF5A136-419C-8E48-B84C-19084D8846E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7D9024F5-F6D2-724B-8783-4785743461C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id="{6953032B-5A97-DA45-B4BF-C48C5E11937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728591" y="3928028"/>
            <a:ext cx="9727879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what if network operator wants u-to-z traffic to flow along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uvw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z, rather than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uxyz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need to re-define link weights so traffic routing algorithm computes routes accordingly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(or need a new routing algorithm)!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C89243ED-7091-A745-8FC9-42D617C322A8}"/>
              </a:ext>
            </a:extLst>
          </p:cNvPr>
          <p:cNvSpPr txBox="1"/>
          <p:nvPr/>
        </p:nvSpPr>
        <p:spPr>
          <a:xfrm>
            <a:off x="2003306" y="5938073"/>
            <a:ext cx="8276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dirty="0">
                <a:solidFill>
                  <a:srgbClr val="C00000"/>
                </a:solidFill>
                <a:ea typeface="ＭＳ Ｐゴシック" charset="0"/>
              </a:rPr>
              <a:t>link weights are only control “knobs”: not much control!</a:t>
            </a: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63149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4023168-5BBC-A041-9BCB-41551A518F03}"/>
              </a:ext>
            </a:extLst>
          </p:cNvPr>
          <p:cNvSpPr/>
          <p:nvPr/>
        </p:nvSpPr>
        <p:spPr>
          <a:xfrm flipV="1">
            <a:off x="3247513" y="2729116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22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  <p:bldP spid="298" grpId="0" animBg="1"/>
      <p:bldP spid="300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4A0280E-1B37-684D-9F61-81611D0B2C79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5" name="Group 1612">
              <a:extLst>
                <a:ext uri="{FF2B5EF4-FFF2-40B4-BE49-F238E27FC236}">
                  <a16:creationId xmlns:a16="http://schemas.microsoft.com/office/drawing/2014/main" id="{7A1A9C4E-0BE7-994B-A5A6-7C974C41F47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6" name="Picture 1613" descr="desktop_computer_stylized_medium">
                <a:extLst>
                  <a:ext uri="{FF2B5EF4-FFF2-40B4-BE49-F238E27FC236}">
                    <a16:creationId xmlns:a16="http://schemas.microsoft.com/office/drawing/2014/main" id="{A7BA478E-2CCC-C348-8264-BF99D7C045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7" name="Freeform 1614">
                <a:extLst>
                  <a:ext uri="{FF2B5EF4-FFF2-40B4-BE49-F238E27FC236}">
                    <a16:creationId xmlns:a16="http://schemas.microsoft.com/office/drawing/2014/main" id="{1168E9FF-EDB4-7F43-A0CA-DA640A2A0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6" name="Freeform 3">
              <a:extLst>
                <a:ext uri="{FF2B5EF4-FFF2-40B4-BE49-F238E27FC236}">
                  <a16:creationId xmlns:a16="http://schemas.microsoft.com/office/drawing/2014/main" id="{862E1C82-76BD-3D48-BC16-0652D77C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4">
              <a:extLst>
                <a:ext uri="{FF2B5EF4-FFF2-40B4-BE49-F238E27FC236}">
                  <a16:creationId xmlns:a16="http://schemas.microsoft.com/office/drawing/2014/main" id="{F98435AB-4F6C-F94C-A72A-90117050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5">
              <a:extLst>
                <a:ext uri="{FF2B5EF4-FFF2-40B4-BE49-F238E27FC236}">
                  <a16:creationId xmlns:a16="http://schemas.microsoft.com/office/drawing/2014/main" id="{15E5087C-7665-1448-8A55-FE8FD716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6">
              <a:extLst>
                <a:ext uri="{FF2B5EF4-FFF2-40B4-BE49-F238E27FC236}">
                  <a16:creationId xmlns:a16="http://schemas.microsoft.com/office/drawing/2014/main" id="{3935C04E-C5C9-E24F-A9AD-1744D25F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37">
              <a:extLst>
                <a:ext uri="{FF2B5EF4-FFF2-40B4-BE49-F238E27FC236}">
                  <a16:creationId xmlns:a16="http://schemas.microsoft.com/office/drawing/2014/main" id="{CEECEC50-04B0-2647-B641-39231C0C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38">
              <a:extLst>
                <a:ext uri="{FF2B5EF4-FFF2-40B4-BE49-F238E27FC236}">
                  <a16:creationId xmlns:a16="http://schemas.microsoft.com/office/drawing/2014/main" id="{F6519774-52BA-6F40-822C-52BB2380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39">
              <a:extLst>
                <a:ext uri="{FF2B5EF4-FFF2-40B4-BE49-F238E27FC236}">
                  <a16:creationId xmlns:a16="http://schemas.microsoft.com/office/drawing/2014/main" id="{24215A43-6854-B54A-BC13-286ED0971C5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0">
              <a:extLst>
                <a:ext uri="{FF2B5EF4-FFF2-40B4-BE49-F238E27FC236}">
                  <a16:creationId xmlns:a16="http://schemas.microsoft.com/office/drawing/2014/main" id="{3EEADCA8-4EED-9744-98D0-B5D6F81C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Freeform 41">
              <a:extLst>
                <a:ext uri="{FF2B5EF4-FFF2-40B4-BE49-F238E27FC236}">
                  <a16:creationId xmlns:a16="http://schemas.microsoft.com/office/drawing/2014/main" id="{FE766A70-BB42-7E40-B5AF-B9D72EEB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Freeform 42">
              <a:extLst>
                <a:ext uri="{FF2B5EF4-FFF2-40B4-BE49-F238E27FC236}">
                  <a16:creationId xmlns:a16="http://schemas.microsoft.com/office/drawing/2014/main" id="{2B4598F4-8ABA-6146-B304-09A49498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Freeform 43">
              <a:extLst>
                <a:ext uri="{FF2B5EF4-FFF2-40B4-BE49-F238E27FC236}">
                  <a16:creationId xmlns:a16="http://schemas.microsoft.com/office/drawing/2014/main" id="{9B7D5C70-1858-3548-A1D2-DF173D24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2">
              <a:extLst>
                <a:ext uri="{FF2B5EF4-FFF2-40B4-BE49-F238E27FC236}">
                  <a16:creationId xmlns:a16="http://schemas.microsoft.com/office/drawing/2014/main" id="{E9C6C532-7B09-B543-99FC-E31F8B5A1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3">
              <a:extLst>
                <a:ext uri="{FF2B5EF4-FFF2-40B4-BE49-F238E27FC236}">
                  <a16:creationId xmlns:a16="http://schemas.microsoft.com/office/drawing/2014/main" id="{0A99317D-3568-EF4D-A723-76AADE9F0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4">
              <a:extLst>
                <a:ext uri="{FF2B5EF4-FFF2-40B4-BE49-F238E27FC236}">
                  <a16:creationId xmlns:a16="http://schemas.microsoft.com/office/drawing/2014/main" id="{856CDF8E-EE88-C646-92B6-211909BF3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5">
              <a:extLst>
                <a:ext uri="{FF2B5EF4-FFF2-40B4-BE49-F238E27FC236}">
                  <a16:creationId xmlns:a16="http://schemas.microsoft.com/office/drawing/2014/main" id="{FE09FFF8-AAB4-664E-9D7F-F0E8F5B10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6">
              <a:extLst>
                <a:ext uri="{FF2B5EF4-FFF2-40B4-BE49-F238E27FC236}">
                  <a16:creationId xmlns:a16="http://schemas.microsoft.com/office/drawing/2014/main" id="{ED1E277A-76C4-2841-92C2-515DB2596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67">
              <a:extLst>
                <a:ext uri="{FF2B5EF4-FFF2-40B4-BE49-F238E27FC236}">
                  <a16:creationId xmlns:a16="http://schemas.microsoft.com/office/drawing/2014/main" id="{6C2CF0D3-5A12-304F-9B12-35C0DC608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68">
              <a:extLst>
                <a:ext uri="{FF2B5EF4-FFF2-40B4-BE49-F238E27FC236}">
                  <a16:creationId xmlns:a16="http://schemas.microsoft.com/office/drawing/2014/main" id="{A70BD26B-DEF9-9D4F-9B95-D8E411BB9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4" name="Text Box 69">
              <a:extLst>
                <a:ext uri="{FF2B5EF4-FFF2-40B4-BE49-F238E27FC236}">
                  <a16:creationId xmlns:a16="http://schemas.microsoft.com/office/drawing/2014/main" id="{BF43A2CB-D47A-6F44-AFE7-D9277DCB5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70">
              <a:extLst>
                <a:ext uri="{FF2B5EF4-FFF2-40B4-BE49-F238E27FC236}">
                  <a16:creationId xmlns:a16="http://schemas.microsoft.com/office/drawing/2014/main" id="{36C3AD09-41D6-4E40-A665-3733BB875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6" name="Text Box 71">
              <a:extLst>
                <a:ext uri="{FF2B5EF4-FFF2-40B4-BE49-F238E27FC236}">
                  <a16:creationId xmlns:a16="http://schemas.microsoft.com/office/drawing/2014/main" id="{12D1AD8F-8BC6-5F46-8A7D-071C2B7D5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7" name="Group 1507">
              <a:extLst>
                <a:ext uri="{FF2B5EF4-FFF2-40B4-BE49-F238E27FC236}">
                  <a16:creationId xmlns:a16="http://schemas.microsoft.com/office/drawing/2014/main" id="{C559921E-B9C2-0042-9E6C-A661502DC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4" name="Freeform 1508">
                <a:extLst>
                  <a:ext uri="{FF2B5EF4-FFF2-40B4-BE49-F238E27FC236}">
                    <a16:creationId xmlns:a16="http://schemas.microsoft.com/office/drawing/2014/main" id="{5A4BEC17-590A-4543-9F29-1CF0B38C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09">
                <a:extLst>
                  <a:ext uri="{FF2B5EF4-FFF2-40B4-BE49-F238E27FC236}">
                    <a16:creationId xmlns:a16="http://schemas.microsoft.com/office/drawing/2014/main" id="{A98FBE95-481D-8F47-8981-46EDD8E97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6" name="Freeform 1510">
                <a:extLst>
                  <a:ext uri="{FF2B5EF4-FFF2-40B4-BE49-F238E27FC236}">
                    <a16:creationId xmlns:a16="http://schemas.microsoft.com/office/drawing/2014/main" id="{EE41BFE7-A16A-3243-9517-E8023C4F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7" name="Freeform 1511">
                <a:extLst>
                  <a:ext uri="{FF2B5EF4-FFF2-40B4-BE49-F238E27FC236}">
                    <a16:creationId xmlns:a16="http://schemas.microsoft.com/office/drawing/2014/main" id="{2D734235-2C97-9B44-8B59-EFCEFDEC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1512">
                <a:extLst>
                  <a:ext uri="{FF2B5EF4-FFF2-40B4-BE49-F238E27FC236}">
                    <a16:creationId xmlns:a16="http://schemas.microsoft.com/office/drawing/2014/main" id="{916BFACE-E488-F841-9687-DD32E652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9" name="Group 1513">
                <a:extLst>
                  <a:ext uri="{FF2B5EF4-FFF2-40B4-BE49-F238E27FC236}">
                    <a16:creationId xmlns:a16="http://schemas.microsoft.com/office/drawing/2014/main" id="{E4DAEBB9-2602-554D-B536-D0600B2B4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4" name="AutoShape 1514">
                  <a:extLst>
                    <a:ext uri="{FF2B5EF4-FFF2-40B4-BE49-F238E27FC236}">
                      <a16:creationId xmlns:a16="http://schemas.microsoft.com/office/drawing/2014/main" id="{DD1B8DFA-FCC7-674E-996F-A1FBD250C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5" name="AutoShape 1515">
                  <a:extLst>
                    <a:ext uri="{FF2B5EF4-FFF2-40B4-BE49-F238E27FC236}">
                      <a16:creationId xmlns:a16="http://schemas.microsoft.com/office/drawing/2014/main" id="{14A870AC-7411-F946-B590-D85A88AF1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0" name="Rectangle 1516">
                <a:extLst>
                  <a:ext uri="{FF2B5EF4-FFF2-40B4-BE49-F238E27FC236}">
                    <a16:creationId xmlns:a16="http://schemas.microsoft.com/office/drawing/2014/main" id="{F0940D2C-FEFC-D549-8746-A8523AFD5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17">
                <a:extLst>
                  <a:ext uri="{FF2B5EF4-FFF2-40B4-BE49-F238E27FC236}">
                    <a16:creationId xmlns:a16="http://schemas.microsoft.com/office/drawing/2014/main" id="{6ADF3A52-0897-2545-98B5-137A848136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" name="AutoShape 1518">
                  <a:extLst>
                    <a:ext uri="{FF2B5EF4-FFF2-40B4-BE49-F238E27FC236}">
                      <a16:creationId xmlns:a16="http://schemas.microsoft.com/office/drawing/2014/main" id="{FDC39CDD-16C8-7D4D-8275-C1710C631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3" name="AutoShape 1519">
                  <a:extLst>
                    <a:ext uri="{FF2B5EF4-FFF2-40B4-BE49-F238E27FC236}">
                      <a16:creationId xmlns:a16="http://schemas.microsoft.com/office/drawing/2014/main" id="{6853AB63-2301-0946-A174-AE28245DB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Rectangle 1520">
                <a:extLst>
                  <a:ext uri="{FF2B5EF4-FFF2-40B4-BE49-F238E27FC236}">
                    <a16:creationId xmlns:a16="http://schemas.microsoft.com/office/drawing/2014/main" id="{4EDC7779-F322-974C-A13E-0F5161D4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3" name="Rectangle 1521">
                <a:extLst>
                  <a:ext uri="{FF2B5EF4-FFF2-40B4-BE49-F238E27FC236}">
                    <a16:creationId xmlns:a16="http://schemas.microsoft.com/office/drawing/2014/main" id="{B39F0706-91BA-9F4D-8D0F-337754FA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4" name="Group 1522">
                <a:extLst>
                  <a:ext uri="{FF2B5EF4-FFF2-40B4-BE49-F238E27FC236}">
                    <a16:creationId xmlns:a16="http://schemas.microsoft.com/office/drawing/2014/main" id="{088E2790-CA68-C846-BD0F-F7BBF6823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0" name="AutoShape 1523">
                  <a:extLst>
                    <a:ext uri="{FF2B5EF4-FFF2-40B4-BE49-F238E27FC236}">
                      <a16:creationId xmlns:a16="http://schemas.microsoft.com/office/drawing/2014/main" id="{8952BAA7-F061-3B4A-BF31-D37E6425D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AutoShape 1524">
                  <a:extLst>
                    <a:ext uri="{FF2B5EF4-FFF2-40B4-BE49-F238E27FC236}">
                      <a16:creationId xmlns:a16="http://schemas.microsoft.com/office/drawing/2014/main" id="{0E27D760-9B8B-4945-9863-BC9F0C41F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5" name="Freeform 1525">
                <a:extLst>
                  <a:ext uri="{FF2B5EF4-FFF2-40B4-BE49-F238E27FC236}">
                    <a16:creationId xmlns:a16="http://schemas.microsoft.com/office/drawing/2014/main" id="{7320D145-C685-7149-A68E-8925075E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6" name="Group 1526">
                <a:extLst>
                  <a:ext uri="{FF2B5EF4-FFF2-40B4-BE49-F238E27FC236}">
                    <a16:creationId xmlns:a16="http://schemas.microsoft.com/office/drawing/2014/main" id="{A58F7467-420F-E345-9BD5-439C10D37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8" name="AutoShape 1527">
                  <a:extLst>
                    <a:ext uri="{FF2B5EF4-FFF2-40B4-BE49-F238E27FC236}">
                      <a16:creationId xmlns:a16="http://schemas.microsoft.com/office/drawing/2014/main" id="{15FD94B1-0C23-1844-B9EC-328B31810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AutoShape 1528">
                  <a:extLst>
                    <a:ext uri="{FF2B5EF4-FFF2-40B4-BE49-F238E27FC236}">
                      <a16:creationId xmlns:a16="http://schemas.microsoft.com/office/drawing/2014/main" id="{11D88682-9EAF-E844-9EDA-915A36C1E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7" name="Rectangle 1529">
                <a:extLst>
                  <a:ext uri="{FF2B5EF4-FFF2-40B4-BE49-F238E27FC236}">
                    <a16:creationId xmlns:a16="http://schemas.microsoft.com/office/drawing/2014/main" id="{87A3DBB5-122D-AA42-AA5F-DCE83699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0">
                <a:extLst>
                  <a:ext uri="{FF2B5EF4-FFF2-40B4-BE49-F238E27FC236}">
                    <a16:creationId xmlns:a16="http://schemas.microsoft.com/office/drawing/2014/main" id="{DB3BDAEB-C0A1-E740-AECD-F5027817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Freeform 1531">
                <a:extLst>
                  <a:ext uri="{FF2B5EF4-FFF2-40B4-BE49-F238E27FC236}">
                    <a16:creationId xmlns:a16="http://schemas.microsoft.com/office/drawing/2014/main" id="{9532A3AC-833E-7A43-8329-81247A5E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Oval 1532">
                <a:extLst>
                  <a:ext uri="{FF2B5EF4-FFF2-40B4-BE49-F238E27FC236}">
                    <a16:creationId xmlns:a16="http://schemas.microsoft.com/office/drawing/2014/main" id="{288EBEE3-4297-224C-AD46-28879E6A1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Freeform 1533">
                <a:extLst>
                  <a:ext uri="{FF2B5EF4-FFF2-40B4-BE49-F238E27FC236}">
                    <a16:creationId xmlns:a16="http://schemas.microsoft.com/office/drawing/2014/main" id="{3FE7CEBE-4BC6-F644-B9B1-CCCE6990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AutoShape 1534">
                <a:extLst>
                  <a:ext uri="{FF2B5EF4-FFF2-40B4-BE49-F238E27FC236}">
                    <a16:creationId xmlns:a16="http://schemas.microsoft.com/office/drawing/2014/main" id="{978B2207-20F5-804B-A3B3-4C26DFE9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1535">
                <a:extLst>
                  <a:ext uri="{FF2B5EF4-FFF2-40B4-BE49-F238E27FC236}">
                    <a16:creationId xmlns:a16="http://schemas.microsoft.com/office/drawing/2014/main" id="{33928060-4AE4-1F4D-BEE3-C45BB6D2E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Oval 1536">
                <a:extLst>
                  <a:ext uri="{FF2B5EF4-FFF2-40B4-BE49-F238E27FC236}">
                    <a16:creationId xmlns:a16="http://schemas.microsoft.com/office/drawing/2014/main" id="{F9FB74F8-49C8-6E4B-824C-D9D631D49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1537">
                <a:extLst>
                  <a:ext uri="{FF2B5EF4-FFF2-40B4-BE49-F238E27FC236}">
                    <a16:creationId xmlns:a16="http://schemas.microsoft.com/office/drawing/2014/main" id="{10618A8B-63CD-6442-8B7A-099C5459A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6" name="Oval 1538">
                <a:extLst>
                  <a:ext uri="{FF2B5EF4-FFF2-40B4-BE49-F238E27FC236}">
                    <a16:creationId xmlns:a16="http://schemas.microsoft.com/office/drawing/2014/main" id="{97727A51-FDBA-8D4B-910B-17DBF18A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Rectangle 1539">
                <a:extLst>
                  <a:ext uri="{FF2B5EF4-FFF2-40B4-BE49-F238E27FC236}">
                    <a16:creationId xmlns:a16="http://schemas.microsoft.com/office/drawing/2014/main" id="{970EDF53-297E-EA44-92BE-C2F97533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CC1738F7-B8A1-9947-9EA4-1523E924127F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39855349-2D43-7C4A-B353-74029E8BA4BD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54C81718-AB53-EC48-8CA0-41A17EEA9C4F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401" name="Group 327">
                <a:extLst>
                  <a:ext uri="{FF2B5EF4-FFF2-40B4-BE49-F238E27FC236}">
                    <a16:creationId xmlns:a16="http://schemas.microsoft.com/office/drawing/2014/main" id="{DA91FBE5-CFD0-764B-9319-580E8A886F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AB5BE366-3696-3444-BEED-B2D3E9A552B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Rectangle 405">
                  <a:extLst>
                    <a:ext uri="{FF2B5EF4-FFF2-40B4-BE49-F238E27FC236}">
                      <a16:creationId xmlns:a16="http://schemas.microsoft.com/office/drawing/2014/main" id="{014C0E46-985C-064D-9955-6DBD816F7710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B8592CE9-885E-7948-9885-40869BFBEEC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B2A3A479-23C9-374A-AD09-A3B80F0EF40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7E3C8C30-970D-AA49-8416-454E3AD9F4E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DA5747D1-6ED5-2C46-94C9-0EB423C8C5D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F23003A-4DCD-DC4B-8861-7B76CD1E54F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365A8E44-4CBE-0E4C-82AF-500CF5C75E81}"/>
                    </a:ext>
                  </a:extLst>
                </p:cNvPr>
                <p:cNvCxnSpPr>
                  <a:endCxn id="40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3" name="Straight Connector 412">
                  <a:extLst>
                    <a:ext uri="{FF2B5EF4-FFF2-40B4-BE49-F238E27FC236}">
                      <a16:creationId xmlns:a16="http://schemas.microsoft.com/office/drawing/2014/main" id="{C26017F9-54C2-314E-B28C-087D5A4210B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05B2825B-A7A6-B346-A195-362C44BBE9A9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711DAB05-728C-6A49-AC89-08153D128077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698467EC-D43B-314B-94F0-6D24FE81E796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4E6BDBA9-3548-B946-98EB-9AE749E9F937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8" name="Group 327">
                <a:extLst>
                  <a:ext uri="{FF2B5EF4-FFF2-40B4-BE49-F238E27FC236}">
                    <a16:creationId xmlns:a16="http://schemas.microsoft.com/office/drawing/2014/main" id="{F646075B-0210-E145-92F7-2C7F57A21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81AFD18E-0D9A-B449-8E1B-E5E544ED512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09742F60-F878-CC40-B53A-2F912DCBE337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D089913E-3116-5942-BC7E-07C6208B204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691F655-F63F-2347-97E3-F8AD9695B5B6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97D4BABA-50C0-C64B-BDF1-E0D6998D7CF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0A01411A-9D7A-994A-A0CE-3453871ED90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C18C6F3-1443-CE44-AEA8-5EB74E9B300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836DA7B6-225C-CA4C-BE47-00A59751C43C}"/>
                    </a:ext>
                  </a:extLst>
                </p:cNvPr>
                <p:cNvCxnSpPr>
                  <a:endCxn id="39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DEF7E2A6-FA97-154A-BD4D-79EE8753D9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E3DC6576-9970-E447-99D0-AC11398D26F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98BB2803-575E-E049-B163-D2026BE7F0B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TextBox 390">
                  <a:extLst>
                    <a:ext uri="{FF2B5EF4-FFF2-40B4-BE49-F238E27FC236}">
                      <a16:creationId xmlns:a16="http://schemas.microsoft.com/office/drawing/2014/main" id="{18716BE7-82ED-D14C-9928-AF15495F05EC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DD8783F-1A55-EB4C-B3C4-852DAE0C6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5" name="Group 327">
                <a:extLst>
                  <a:ext uri="{FF2B5EF4-FFF2-40B4-BE49-F238E27FC236}">
                    <a16:creationId xmlns:a16="http://schemas.microsoft.com/office/drawing/2014/main" id="{269FEBD4-E3E1-5645-BF55-D2033B31E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7E1FC68E-A1FE-574A-94C0-90C1E270401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E97E3D1C-D3CA-8D44-AB02-74B31DF8CE3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DA4F6523-8F37-7047-BC5F-19E4B1E17DB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B5E52805-9174-A644-8ABD-91F588F0CDF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76D2CD28-1F92-3D41-B7AE-29A160B712A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04612F60-D252-974D-93EB-FDB70B90344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923BAC06-842B-F147-83CF-E13A0EA0CCB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0C05CBD-7D1C-8541-92D2-BC763E8E8EED}"/>
                    </a:ext>
                  </a:extLst>
                </p:cNvPr>
                <p:cNvCxnSpPr>
                  <a:endCxn id="3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6AD7786-A1F4-C449-A6DD-1E2537A37721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B56850E-A076-8247-B3B4-11EC70C4086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824D8097-5CC3-2E4C-9F15-B993F3A6D5A5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E11DE245-B5B5-3649-868A-4CD4FF70FE9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431BBE16-D442-054B-BAC5-76CAFD6BD2A5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62" name="Group 327">
                <a:extLst>
                  <a:ext uri="{FF2B5EF4-FFF2-40B4-BE49-F238E27FC236}">
                    <a16:creationId xmlns:a16="http://schemas.microsoft.com/office/drawing/2014/main" id="{838F87CD-61CF-C943-AC83-B826FFFF7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0ED521EC-D0D3-1247-B3BB-E47DF2D2F0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3F6E4DA5-C998-6F45-A49A-5B26D59B20C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E05A0AC1-DC1A-964A-97CC-83B9E3375C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42E7681D-A64C-F04C-94F3-FA8697E4D3A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BBF48F50-0417-D740-ADB8-939BE1EA86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36FD4761-DA58-F74F-8F44-310BBFFE0DE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F8DF6EB3-3D4E-344A-B8CD-29D84ECE8F7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549A5C46-56F8-A240-9B8D-EFB1D85344AA}"/>
                    </a:ext>
                  </a:extLst>
                </p:cNvPr>
                <p:cNvCxnSpPr>
                  <a:endCxn id="36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85F33945-95FF-464E-B661-0CC95E3B1DC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3F98D8AA-23AB-DD4F-8F23-362741C6E1C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C4070F47-79D5-1D43-8087-8F32388338D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7018147D-1608-E247-AF2F-0A3FA61F687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61A2A150-9A5E-2E46-B3B6-B8E0444FDA40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9" name="Group 327">
                <a:extLst>
                  <a:ext uri="{FF2B5EF4-FFF2-40B4-BE49-F238E27FC236}">
                    <a16:creationId xmlns:a16="http://schemas.microsoft.com/office/drawing/2014/main" id="{D9B4429C-85AB-E840-84D8-FA40FE4AA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3" name="Oval 352">
                  <a:extLst>
                    <a:ext uri="{FF2B5EF4-FFF2-40B4-BE49-F238E27FC236}">
                      <a16:creationId xmlns:a16="http://schemas.microsoft.com/office/drawing/2014/main" id="{EAB42D73-2A2D-FA4C-9CE4-AB00D07503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Rectangle 353">
                  <a:extLst>
                    <a:ext uri="{FF2B5EF4-FFF2-40B4-BE49-F238E27FC236}">
                      <a16:creationId xmlns:a16="http://schemas.microsoft.com/office/drawing/2014/main" id="{64BE1C9C-3344-3D42-8250-14C1226B42B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Oval 354">
                  <a:extLst>
                    <a:ext uri="{FF2B5EF4-FFF2-40B4-BE49-F238E27FC236}">
                      <a16:creationId xmlns:a16="http://schemas.microsoft.com/office/drawing/2014/main" id="{4EA0FEC9-B172-2F49-B3E9-B131F0BBAFF3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B5061C7-9E8A-D046-B17E-E5570300DE1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62A5B80A-DD73-F74C-9F2C-58AECB292CB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FCD61B9F-ACCC-6247-8A0D-B092E4119A1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94E1C9C7-8C08-6549-B805-129570A13983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4659640-7F4B-0B49-BF24-166017C6A55C}"/>
                    </a:ext>
                  </a:extLst>
                </p:cNvPr>
                <p:cNvCxnSpPr>
                  <a:endCxn id="35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FCB37C50-EDC1-DA4D-9C1E-43EC565B484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50" name="Group 349">
                <a:extLst>
                  <a:ext uri="{FF2B5EF4-FFF2-40B4-BE49-F238E27FC236}">
                    <a16:creationId xmlns:a16="http://schemas.microsoft.com/office/drawing/2014/main" id="{4CCC8E41-AE12-2E45-9CDA-81815FBE6A3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EE9F6CD0-DD61-534F-B730-D6272896CA5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606A2E50-67A7-944A-BFBE-007FE0561769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97C3411-8ACC-A144-B943-909C445C648C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6" name="Group 327">
                <a:extLst>
                  <a:ext uri="{FF2B5EF4-FFF2-40B4-BE49-F238E27FC236}">
                    <a16:creationId xmlns:a16="http://schemas.microsoft.com/office/drawing/2014/main" id="{FA996CF8-59FA-CC40-ABE8-FDC6CACF0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22C80AE6-A280-4F4B-BB3C-510377C8C0F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7A7898E7-4AEB-F249-8E1A-BB05B6E7C9A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9F50EA59-1055-3C43-B49F-67EE49989A84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D1F158B9-CEAB-D242-AB06-53FBCFA9D5B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08E9302C-A5DE-0241-BE60-AE05D920ACD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EAAE4EC6-E487-8A47-8AF3-2A052E995B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0164778C-A0F6-7F4F-9284-7AE8E2F673F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7" name="Straight Connector 346">
                  <a:extLst>
                    <a:ext uri="{FF2B5EF4-FFF2-40B4-BE49-F238E27FC236}">
                      <a16:creationId xmlns:a16="http://schemas.microsoft.com/office/drawing/2014/main" id="{ACED6B67-F910-AB41-9E13-0CA1E6D4BA56}"/>
                    </a:ext>
                  </a:extLst>
                </p:cNvPr>
                <p:cNvCxnSpPr>
                  <a:endCxn id="34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6F5908E8-6AF8-F24C-9B0C-EA7C236DCA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FF9A239B-8694-AE47-A6A5-D2E2B19846A6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8" name="Oval 337">
                  <a:extLst>
                    <a:ext uri="{FF2B5EF4-FFF2-40B4-BE49-F238E27FC236}">
                      <a16:creationId xmlns:a16="http://schemas.microsoft.com/office/drawing/2014/main" id="{2B59912B-55F6-B640-9431-9D0C0A4BCB3C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TextBox 338">
                  <a:extLst>
                    <a:ext uri="{FF2B5EF4-FFF2-40B4-BE49-F238E27FC236}">
                      <a16:creationId xmlns:a16="http://schemas.microsoft.com/office/drawing/2014/main" id="{972EBFF0-B83B-E347-8110-C86DE56A748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A073D9B-37E7-E64E-96CA-547CD0B3CCE6}"/>
              </a:ext>
            </a:extLst>
          </p:cNvPr>
          <p:cNvSpPr txBox="1"/>
          <p:nvPr/>
        </p:nvSpPr>
        <p:spPr>
          <a:xfrm>
            <a:off x="2623386" y="4329157"/>
            <a:ext cx="74175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u="sng" dirty="0">
                <a:solidFill>
                  <a:srgbClr val="000090"/>
                </a:solidFill>
              </a:rPr>
              <a:t>Q: </a:t>
            </a:r>
            <a:r>
              <a:rPr lang="en-US" sz="2800" dirty="0"/>
              <a:t>what if network operator wants to split  u-to-z traffic along uvwz </a:t>
            </a:r>
            <a:r>
              <a:rPr lang="en-US" sz="2800" i="1" dirty="0">
                <a:solidFill>
                  <a:srgbClr val="CC0000"/>
                </a:solidFill>
              </a:rPr>
              <a:t>and</a:t>
            </a:r>
            <a:r>
              <a:rPr lang="en-US" sz="2800" dirty="0"/>
              <a:t> uxyz (load balancing)?</a:t>
            </a:r>
          </a:p>
          <a:p>
            <a:r>
              <a:rPr lang="en-US" sz="2800" i="1" u="sng" dirty="0">
                <a:solidFill>
                  <a:srgbClr val="000090"/>
                </a:solidFill>
              </a:rPr>
              <a:t>A: </a:t>
            </a:r>
            <a:r>
              <a:rPr lang="en-US" sz="2800" dirty="0"/>
              <a:t>can’t do it (or need a new routing algorithm)</a:t>
            </a: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D2685C4-8AFE-C64F-82B9-C2917F255438}"/>
              </a:ext>
            </a:extLst>
          </p:cNvPr>
          <p:cNvGrpSpPr/>
          <p:nvPr/>
        </p:nvGrpSpPr>
        <p:grpSpPr>
          <a:xfrm>
            <a:off x="3389946" y="2087513"/>
            <a:ext cx="1838752" cy="1207922"/>
            <a:chOff x="1800839" y="2199110"/>
            <a:chExt cx="1838752" cy="1207922"/>
          </a:xfrm>
        </p:grpSpPr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C98F31C-E02C-894D-B8D6-652C4F3EC9FD}"/>
                </a:ext>
              </a:extLst>
            </p:cNvPr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72301BF-F676-BD4D-99F2-0250E62D90CF}"/>
                </a:ext>
              </a:extLst>
            </p:cNvPr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0147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207432" y="4302204"/>
            <a:ext cx="105135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/>
              <a:t>what if w wants to route blue and red traffic differently from w to z?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/>
              <a:t>can’t do it (with destination-based forwarding, and LS, DV routing)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A94D9CBD-C23E-8E41-A1FD-57F5454A51C2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154" name="Group 1612">
              <a:extLst>
                <a:ext uri="{FF2B5EF4-FFF2-40B4-BE49-F238E27FC236}">
                  <a16:creationId xmlns:a16="http://schemas.microsoft.com/office/drawing/2014/main" id="{0BD8AB97-2D6D-9043-9508-FC2F9B50DE4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155" name="Picture 1613" descr="desktop_computer_stylized_medium">
                <a:extLst>
                  <a:ext uri="{FF2B5EF4-FFF2-40B4-BE49-F238E27FC236}">
                    <a16:creationId xmlns:a16="http://schemas.microsoft.com/office/drawing/2014/main" id="{00E6DCF3-67BA-4E41-887B-347DDF9653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1614">
                <a:extLst>
                  <a:ext uri="{FF2B5EF4-FFF2-40B4-BE49-F238E27FC236}">
                    <a16:creationId xmlns:a16="http://schemas.microsoft.com/office/drawing/2014/main" id="{09FB0C63-6B22-4043-96F0-FC9B82E5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Freeform 3">
              <a:extLst>
                <a:ext uri="{FF2B5EF4-FFF2-40B4-BE49-F238E27FC236}">
                  <a16:creationId xmlns:a16="http://schemas.microsoft.com/office/drawing/2014/main" id="{8E69ABA6-8634-5845-9434-96BFB8B8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Freeform 4">
              <a:extLst>
                <a:ext uri="{FF2B5EF4-FFF2-40B4-BE49-F238E27FC236}">
                  <a16:creationId xmlns:a16="http://schemas.microsoft.com/office/drawing/2014/main" id="{8D497D06-6BFF-794A-BBB9-2BD260DF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Freeform 35">
              <a:extLst>
                <a:ext uri="{FF2B5EF4-FFF2-40B4-BE49-F238E27FC236}">
                  <a16:creationId xmlns:a16="http://schemas.microsoft.com/office/drawing/2014/main" id="{4365C0F0-386F-5444-A46B-58693A02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Freeform 36">
              <a:extLst>
                <a:ext uri="{FF2B5EF4-FFF2-40B4-BE49-F238E27FC236}">
                  <a16:creationId xmlns:a16="http://schemas.microsoft.com/office/drawing/2014/main" id="{C77BBDC2-B941-6546-9C6F-9F6FE73C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Freeform 37">
              <a:extLst>
                <a:ext uri="{FF2B5EF4-FFF2-40B4-BE49-F238E27FC236}">
                  <a16:creationId xmlns:a16="http://schemas.microsoft.com/office/drawing/2014/main" id="{23546693-3BF2-A145-ABBB-84180074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2" name="Freeform 38">
              <a:extLst>
                <a:ext uri="{FF2B5EF4-FFF2-40B4-BE49-F238E27FC236}">
                  <a16:creationId xmlns:a16="http://schemas.microsoft.com/office/drawing/2014/main" id="{4B108790-D860-1A40-8A30-29BC1471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3" name="Freeform 39">
              <a:extLst>
                <a:ext uri="{FF2B5EF4-FFF2-40B4-BE49-F238E27FC236}">
                  <a16:creationId xmlns:a16="http://schemas.microsoft.com/office/drawing/2014/main" id="{673850FE-4FB2-384A-95A9-0192EBDCBEC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Freeform 40">
              <a:extLst>
                <a:ext uri="{FF2B5EF4-FFF2-40B4-BE49-F238E27FC236}">
                  <a16:creationId xmlns:a16="http://schemas.microsoft.com/office/drawing/2014/main" id="{831F2C0E-017B-6F47-B699-72D10570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Freeform 41">
              <a:extLst>
                <a:ext uri="{FF2B5EF4-FFF2-40B4-BE49-F238E27FC236}">
                  <a16:creationId xmlns:a16="http://schemas.microsoft.com/office/drawing/2014/main" id="{6A4B4D8E-FA05-2C41-84E8-F4C9EDC4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6" name="Freeform 42">
              <a:extLst>
                <a:ext uri="{FF2B5EF4-FFF2-40B4-BE49-F238E27FC236}">
                  <a16:creationId xmlns:a16="http://schemas.microsoft.com/office/drawing/2014/main" id="{918A6C29-ABC4-E04D-BD68-BEAFDF1C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43">
              <a:extLst>
                <a:ext uri="{FF2B5EF4-FFF2-40B4-BE49-F238E27FC236}">
                  <a16:creationId xmlns:a16="http://schemas.microsoft.com/office/drawing/2014/main" id="{EB32E367-2118-A94D-BF00-9C136777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Text Box 62">
              <a:extLst>
                <a:ext uri="{FF2B5EF4-FFF2-40B4-BE49-F238E27FC236}">
                  <a16:creationId xmlns:a16="http://schemas.microsoft.com/office/drawing/2014/main" id="{40CFA898-AE18-AA4C-B890-BC5A32115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63">
              <a:extLst>
                <a:ext uri="{FF2B5EF4-FFF2-40B4-BE49-F238E27FC236}">
                  <a16:creationId xmlns:a16="http://schemas.microsoft.com/office/drawing/2014/main" id="{7F410C6B-8CD5-444B-B3B5-0BE3A1A00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Text Box 64">
              <a:extLst>
                <a:ext uri="{FF2B5EF4-FFF2-40B4-BE49-F238E27FC236}">
                  <a16:creationId xmlns:a16="http://schemas.microsoft.com/office/drawing/2014/main" id="{E8BAF6B1-6822-6740-9788-557793FE7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 Box 65">
              <a:extLst>
                <a:ext uri="{FF2B5EF4-FFF2-40B4-BE49-F238E27FC236}">
                  <a16:creationId xmlns:a16="http://schemas.microsoft.com/office/drawing/2014/main" id="{9B6FC99A-D559-1742-9432-5A6A15348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Text Box 66">
              <a:extLst>
                <a:ext uri="{FF2B5EF4-FFF2-40B4-BE49-F238E27FC236}">
                  <a16:creationId xmlns:a16="http://schemas.microsoft.com/office/drawing/2014/main" id="{F6A2F549-C6AA-564D-9B19-4C5435640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Text Box 67">
              <a:extLst>
                <a:ext uri="{FF2B5EF4-FFF2-40B4-BE49-F238E27FC236}">
                  <a16:creationId xmlns:a16="http://schemas.microsoft.com/office/drawing/2014/main" id="{2DF2DEE5-DD0B-5C4A-A7A2-9E21D9EE3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 Box 68">
              <a:extLst>
                <a:ext uri="{FF2B5EF4-FFF2-40B4-BE49-F238E27FC236}">
                  <a16:creationId xmlns:a16="http://schemas.microsoft.com/office/drawing/2014/main" id="{C755B828-30E8-C041-9870-4446F2CA4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5" name="Text Box 69">
              <a:extLst>
                <a:ext uri="{FF2B5EF4-FFF2-40B4-BE49-F238E27FC236}">
                  <a16:creationId xmlns:a16="http://schemas.microsoft.com/office/drawing/2014/main" id="{BE7844F9-45FF-334E-8175-B2939E1BB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Text Box 70">
              <a:extLst>
                <a:ext uri="{FF2B5EF4-FFF2-40B4-BE49-F238E27FC236}">
                  <a16:creationId xmlns:a16="http://schemas.microsoft.com/office/drawing/2014/main" id="{4001CA90-07A9-534E-BEBA-99903C0B7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Text Box 71">
              <a:extLst>
                <a:ext uri="{FF2B5EF4-FFF2-40B4-BE49-F238E27FC236}">
                  <a16:creationId xmlns:a16="http://schemas.microsoft.com/office/drawing/2014/main" id="{66FFC234-ABD7-A34C-9CAA-28A69EBD0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8" name="Group 1507">
              <a:extLst>
                <a:ext uri="{FF2B5EF4-FFF2-40B4-BE49-F238E27FC236}">
                  <a16:creationId xmlns:a16="http://schemas.microsoft.com/office/drawing/2014/main" id="{BDCCE051-86D6-FF44-A3CF-726B1387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179" name="Freeform 1508">
                <a:extLst>
                  <a:ext uri="{FF2B5EF4-FFF2-40B4-BE49-F238E27FC236}">
                    <a16:creationId xmlns:a16="http://schemas.microsoft.com/office/drawing/2014/main" id="{96985BD9-1EBB-5048-A404-89C3430C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Rectangle 1509">
                <a:extLst>
                  <a:ext uri="{FF2B5EF4-FFF2-40B4-BE49-F238E27FC236}">
                    <a16:creationId xmlns:a16="http://schemas.microsoft.com/office/drawing/2014/main" id="{EBC1A6A1-C52E-B240-AA5F-AD38052E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1" name="Freeform 1510">
                <a:extLst>
                  <a:ext uri="{FF2B5EF4-FFF2-40B4-BE49-F238E27FC236}">
                    <a16:creationId xmlns:a16="http://schemas.microsoft.com/office/drawing/2014/main" id="{A55FF62B-453D-0144-8D3A-790924C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Freeform 1511">
                <a:extLst>
                  <a:ext uri="{FF2B5EF4-FFF2-40B4-BE49-F238E27FC236}">
                    <a16:creationId xmlns:a16="http://schemas.microsoft.com/office/drawing/2014/main" id="{09704F97-85BB-CC48-A684-04599496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1512">
                <a:extLst>
                  <a:ext uri="{FF2B5EF4-FFF2-40B4-BE49-F238E27FC236}">
                    <a16:creationId xmlns:a16="http://schemas.microsoft.com/office/drawing/2014/main" id="{884A67DF-619B-ED4E-AC3D-21AB00047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1513">
                <a:extLst>
                  <a:ext uri="{FF2B5EF4-FFF2-40B4-BE49-F238E27FC236}">
                    <a16:creationId xmlns:a16="http://schemas.microsoft.com/office/drawing/2014/main" id="{5BEA2F45-C020-AA43-A2F3-A46C75D266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9" name="AutoShape 1514">
                  <a:extLst>
                    <a:ext uri="{FF2B5EF4-FFF2-40B4-BE49-F238E27FC236}">
                      <a16:creationId xmlns:a16="http://schemas.microsoft.com/office/drawing/2014/main" id="{70D4B9E7-296E-0642-B673-79A2D9415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AutoShape 1515">
                  <a:extLst>
                    <a:ext uri="{FF2B5EF4-FFF2-40B4-BE49-F238E27FC236}">
                      <a16:creationId xmlns:a16="http://schemas.microsoft.com/office/drawing/2014/main" id="{AA93C4D3-C495-5046-A8E9-F2A7E980B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Rectangle 1516">
                <a:extLst>
                  <a:ext uri="{FF2B5EF4-FFF2-40B4-BE49-F238E27FC236}">
                    <a16:creationId xmlns:a16="http://schemas.microsoft.com/office/drawing/2014/main" id="{D8B79EE5-423F-7444-81CA-736BD5E2A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1517">
                <a:extLst>
                  <a:ext uri="{FF2B5EF4-FFF2-40B4-BE49-F238E27FC236}">
                    <a16:creationId xmlns:a16="http://schemas.microsoft.com/office/drawing/2014/main" id="{37C890AE-D818-BF45-B21B-D1B6C466B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7" name="AutoShape 1518">
                  <a:extLst>
                    <a:ext uri="{FF2B5EF4-FFF2-40B4-BE49-F238E27FC236}">
                      <a16:creationId xmlns:a16="http://schemas.microsoft.com/office/drawing/2014/main" id="{6F23D5AB-733A-5249-8006-6597617C9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AutoShape 1519">
                  <a:extLst>
                    <a:ext uri="{FF2B5EF4-FFF2-40B4-BE49-F238E27FC236}">
                      <a16:creationId xmlns:a16="http://schemas.microsoft.com/office/drawing/2014/main" id="{57310829-30E6-DA40-B6D5-EB6E78A6A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1520">
                <a:extLst>
                  <a:ext uri="{FF2B5EF4-FFF2-40B4-BE49-F238E27FC236}">
                    <a16:creationId xmlns:a16="http://schemas.microsoft.com/office/drawing/2014/main" id="{ED536B88-CB7A-A448-873C-F9B4921A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Rectangle 1521">
                <a:extLst>
                  <a:ext uri="{FF2B5EF4-FFF2-40B4-BE49-F238E27FC236}">
                    <a16:creationId xmlns:a16="http://schemas.microsoft.com/office/drawing/2014/main" id="{0BD5D15A-96F4-1E43-BA8D-CA897B1E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9" name="Group 1522">
                <a:extLst>
                  <a:ext uri="{FF2B5EF4-FFF2-40B4-BE49-F238E27FC236}">
                    <a16:creationId xmlns:a16="http://schemas.microsoft.com/office/drawing/2014/main" id="{ACD0D4F4-7531-684D-BF06-52E8951CA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5" name="AutoShape 1523">
                  <a:extLst>
                    <a:ext uri="{FF2B5EF4-FFF2-40B4-BE49-F238E27FC236}">
                      <a16:creationId xmlns:a16="http://schemas.microsoft.com/office/drawing/2014/main" id="{37699AFB-C392-2E4A-8E48-55F40CF67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6" name="AutoShape 1524">
                  <a:extLst>
                    <a:ext uri="{FF2B5EF4-FFF2-40B4-BE49-F238E27FC236}">
                      <a16:creationId xmlns:a16="http://schemas.microsoft.com/office/drawing/2014/main" id="{CE0317EE-B4C0-5D42-95BC-29707D2FC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0" name="Freeform 1525">
                <a:extLst>
                  <a:ext uri="{FF2B5EF4-FFF2-40B4-BE49-F238E27FC236}">
                    <a16:creationId xmlns:a16="http://schemas.microsoft.com/office/drawing/2014/main" id="{58FA48BF-5BEB-3649-B255-98184996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1" name="Group 1526">
                <a:extLst>
                  <a:ext uri="{FF2B5EF4-FFF2-40B4-BE49-F238E27FC236}">
                    <a16:creationId xmlns:a16="http://schemas.microsoft.com/office/drawing/2014/main" id="{426B7E5E-5886-A941-849E-119A9FC70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" name="AutoShape 1527">
                  <a:extLst>
                    <a:ext uri="{FF2B5EF4-FFF2-40B4-BE49-F238E27FC236}">
                      <a16:creationId xmlns:a16="http://schemas.microsoft.com/office/drawing/2014/main" id="{FEEE27D4-C7E7-FA4E-857E-93ABC50DD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AutoShape 1528">
                  <a:extLst>
                    <a:ext uri="{FF2B5EF4-FFF2-40B4-BE49-F238E27FC236}">
                      <a16:creationId xmlns:a16="http://schemas.microsoft.com/office/drawing/2014/main" id="{91BF4DF9-F566-6447-8DDA-39EFA14AC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2" name="Rectangle 1529">
                <a:extLst>
                  <a:ext uri="{FF2B5EF4-FFF2-40B4-BE49-F238E27FC236}">
                    <a16:creationId xmlns:a16="http://schemas.microsoft.com/office/drawing/2014/main" id="{21A34DD1-4C7B-B64E-85BE-35537CC7B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Freeform 1530">
                <a:extLst>
                  <a:ext uri="{FF2B5EF4-FFF2-40B4-BE49-F238E27FC236}">
                    <a16:creationId xmlns:a16="http://schemas.microsoft.com/office/drawing/2014/main" id="{C603D6E1-AAFA-184D-89A9-72B6A6EA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Freeform 1531">
                <a:extLst>
                  <a:ext uri="{FF2B5EF4-FFF2-40B4-BE49-F238E27FC236}">
                    <a16:creationId xmlns:a16="http://schemas.microsoft.com/office/drawing/2014/main" id="{90AB7BB6-28E1-D445-B0FB-681F6A7E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1532">
                <a:extLst>
                  <a:ext uri="{FF2B5EF4-FFF2-40B4-BE49-F238E27FC236}">
                    <a16:creationId xmlns:a16="http://schemas.microsoft.com/office/drawing/2014/main" id="{2E3BA9CB-71B1-E146-B00D-2A6A4254E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Freeform 1533">
                <a:extLst>
                  <a:ext uri="{FF2B5EF4-FFF2-40B4-BE49-F238E27FC236}">
                    <a16:creationId xmlns:a16="http://schemas.microsoft.com/office/drawing/2014/main" id="{3FBB51DC-60AC-004B-9988-DFC6F2C5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AutoShape 1534">
                <a:extLst>
                  <a:ext uri="{FF2B5EF4-FFF2-40B4-BE49-F238E27FC236}">
                    <a16:creationId xmlns:a16="http://schemas.microsoft.com/office/drawing/2014/main" id="{C7D92014-93F6-FD42-B391-41AFA50F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8" name="AutoShape 1535">
                <a:extLst>
                  <a:ext uri="{FF2B5EF4-FFF2-40B4-BE49-F238E27FC236}">
                    <a16:creationId xmlns:a16="http://schemas.microsoft.com/office/drawing/2014/main" id="{E1E9DDBF-EA47-9840-A949-BA74FC47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9" name="Oval 1536">
                <a:extLst>
                  <a:ext uri="{FF2B5EF4-FFF2-40B4-BE49-F238E27FC236}">
                    <a16:creationId xmlns:a16="http://schemas.microsoft.com/office/drawing/2014/main" id="{0DB1E3FB-C59B-1646-8EE3-E608AB06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Oval 1537">
                <a:extLst>
                  <a:ext uri="{FF2B5EF4-FFF2-40B4-BE49-F238E27FC236}">
                    <a16:creationId xmlns:a16="http://schemas.microsoft.com/office/drawing/2014/main" id="{340DC864-66D1-7E49-9A72-B3F8F5C2C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01" name="Oval 1538">
                <a:extLst>
                  <a:ext uri="{FF2B5EF4-FFF2-40B4-BE49-F238E27FC236}">
                    <a16:creationId xmlns:a16="http://schemas.microsoft.com/office/drawing/2014/main" id="{75A0ADC4-73B5-B648-A6A2-76D3FC07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2" name="Rectangle 1539">
                <a:extLst>
                  <a:ext uri="{FF2B5EF4-FFF2-40B4-BE49-F238E27FC236}">
                    <a16:creationId xmlns:a16="http://schemas.microsoft.com/office/drawing/2014/main" id="{E031E688-0428-B34F-B6AF-D87738849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FD8ABA05-7BC6-134E-9842-E13088DD5085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2972B3E4-2EF5-1C4D-BA48-9E2DBFF13D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B62057E-7CD5-784D-AF16-F589A9C2A126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14" name="Group 327">
                <a:extLst>
                  <a:ext uri="{FF2B5EF4-FFF2-40B4-BE49-F238E27FC236}">
                    <a16:creationId xmlns:a16="http://schemas.microsoft.com/office/drawing/2014/main" id="{93A249A5-94E0-DD46-8A08-0F2A4B828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3F2A420C-9228-DC44-8575-064D82A5F82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Rectangle 218">
                  <a:extLst>
                    <a:ext uri="{FF2B5EF4-FFF2-40B4-BE49-F238E27FC236}">
                      <a16:creationId xmlns:a16="http://schemas.microsoft.com/office/drawing/2014/main" id="{4B0BD2B3-55EF-BC4D-99F1-1B2D1ECE76B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41023A7C-8CE9-1142-A7AB-F6A4085CC1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B3447922-7710-ED42-A095-3F29AAAAE2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B95E7BF2-F4C0-D540-BEB2-B8D00E34EC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9C765D4A-55C5-3E4F-990F-F1DDDA19366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0F89FFE-2A39-B248-9E77-478786D4416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90ED5833-7FE8-B445-9816-C17A89B3786B}"/>
                    </a:ext>
                  </a:extLst>
                </p:cNvPr>
                <p:cNvCxnSpPr>
                  <a:endCxn id="2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B7F901BF-BDFF-904E-B0FC-6E44C7DE552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9196583-C3F0-CE45-A74B-E4899AB2ED2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8A4F8C42-5E86-E244-8596-BEF6A12DA5F2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E4B1ABDE-7C4C-FD4B-930B-55A7063D558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BB40F0D0-1681-A642-8442-C8696E3F8350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28" name="Group 327">
                <a:extLst>
                  <a:ext uri="{FF2B5EF4-FFF2-40B4-BE49-F238E27FC236}">
                    <a16:creationId xmlns:a16="http://schemas.microsoft.com/office/drawing/2014/main" id="{BBD74363-E296-CB47-97E2-38C963491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40A23250-28E2-4140-BD06-5BC0EF037C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F03F3BEF-3FA5-5A4F-89E4-C489D034853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30C68CB3-9FD0-7F4C-9398-ACD7ADE72C8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89617952-F6E8-134F-8A66-706B8A6A1BB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E82D86E-5093-454D-B8F9-E82414DE6A7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2203A1F-D864-CF45-BE84-52982D97F8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DDD0C91B-747F-1F40-BE95-2DEDEFFD28F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60855AB5-38E2-5047-94CF-F93AEDE48463}"/>
                    </a:ext>
                  </a:extLst>
                </p:cNvPr>
                <p:cNvCxnSpPr>
                  <a:endCxn id="23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E9F2AF81-8A25-1748-839B-04227AB45EB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7964B355-4810-014B-A1C5-041691B6C17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214D36DA-D0EB-D543-A626-A7D40DAEB48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TextBox 230">
                  <a:extLst>
                    <a:ext uri="{FF2B5EF4-FFF2-40B4-BE49-F238E27FC236}">
                      <a16:creationId xmlns:a16="http://schemas.microsoft.com/office/drawing/2014/main" id="{9DEC418F-B51C-C844-81EE-773597B27C20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6F7C5052-E03F-3F44-9006-7B4324064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42" name="Group 327">
                <a:extLst>
                  <a:ext uri="{FF2B5EF4-FFF2-40B4-BE49-F238E27FC236}">
                    <a16:creationId xmlns:a16="http://schemas.microsoft.com/office/drawing/2014/main" id="{6FF0A418-9FF8-0142-A079-37FA36435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AB990880-7418-D044-9529-416A5ED05A1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Rectangle 246">
                  <a:extLst>
                    <a:ext uri="{FF2B5EF4-FFF2-40B4-BE49-F238E27FC236}">
                      <a16:creationId xmlns:a16="http://schemas.microsoft.com/office/drawing/2014/main" id="{1D705EBC-50CA-2A42-8813-5D96DE5B1AB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7EFB9376-B654-4543-AA2A-0DACC7370FC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831C19D8-CB06-A44F-90E3-1ECF60BAD4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81C1E223-772D-EE4D-ADE8-4A33BDBF011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3A21FED8-257D-4D4F-8266-417E1639650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48608EE4-3075-7F4C-AE2B-A2C6F83CC6A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5825568B-5099-AF44-AC2F-41690811932A}"/>
                    </a:ext>
                  </a:extLst>
                </p:cNvPr>
                <p:cNvCxnSpPr>
                  <a:endCxn id="24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5F28E881-2020-0D42-B363-6D96ED5803B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8942E785-C91F-D449-B979-854D754BD3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5E94977C-1E2D-8947-8A9C-60855CC9E8D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1B734CED-54CE-704F-AE6B-10957858188E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C73C2842-BC87-F64D-93B6-3A74B566211B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56" name="Group 327">
                <a:extLst>
                  <a:ext uri="{FF2B5EF4-FFF2-40B4-BE49-F238E27FC236}">
                    <a16:creationId xmlns:a16="http://schemas.microsoft.com/office/drawing/2014/main" id="{DBD0C7BB-475C-C54A-A290-4C368241C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F8843434-4582-0843-9F4A-1008055D6DF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Rectangle 260">
                  <a:extLst>
                    <a:ext uri="{FF2B5EF4-FFF2-40B4-BE49-F238E27FC236}">
                      <a16:creationId xmlns:a16="http://schemas.microsoft.com/office/drawing/2014/main" id="{A9A40BF1-CB31-E949-A261-1F2A4DFAF06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Oval 261">
                  <a:extLst>
                    <a:ext uri="{FF2B5EF4-FFF2-40B4-BE49-F238E27FC236}">
                      <a16:creationId xmlns:a16="http://schemas.microsoft.com/office/drawing/2014/main" id="{49DC5033-E57A-E141-A201-4131DC4C631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214BA56-A328-6F4F-A2BE-0749009F07C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C65ECECE-0DE1-EF4A-A9B8-9A0333FF13C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961A33AE-7BC4-964E-A16D-5F0E752527D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A6CC4429-65CD-1642-AECF-7C1343F2F0E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5D432486-69DB-1345-B0F3-ED8A873DCB5E}"/>
                    </a:ext>
                  </a:extLst>
                </p:cNvPr>
                <p:cNvCxnSpPr>
                  <a:endCxn id="26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E78B3E25-A5E6-7F45-A0A0-E859C35ED6B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F4386B1-C072-514B-8E42-6DBFE6D4CF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58" name="Oval 257">
                  <a:extLst>
                    <a:ext uri="{FF2B5EF4-FFF2-40B4-BE49-F238E27FC236}">
                      <a16:creationId xmlns:a16="http://schemas.microsoft.com/office/drawing/2014/main" id="{CF8E4305-903D-2B48-9BDE-E2C9AA960E7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6F4540FF-A271-7F4F-BBE3-820E3626E6A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F06FFBAB-9268-9D4B-9E0A-DCC585BF1D65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70" name="Group 327">
                <a:extLst>
                  <a:ext uri="{FF2B5EF4-FFF2-40B4-BE49-F238E27FC236}">
                    <a16:creationId xmlns:a16="http://schemas.microsoft.com/office/drawing/2014/main" id="{9E2D60CF-76F8-3843-92F3-50D9E02427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E2796E7A-4522-1740-9C93-D723E5BE5A1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Rectangle 274">
                  <a:extLst>
                    <a:ext uri="{FF2B5EF4-FFF2-40B4-BE49-F238E27FC236}">
                      <a16:creationId xmlns:a16="http://schemas.microsoft.com/office/drawing/2014/main" id="{57FCA721-4235-434E-9F5B-731DB7B25D9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AD3266EF-03F4-CD46-8377-C2E54F3E0AA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427D0060-E833-BB40-975E-DDC3D3F318F4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27B8B9DD-0624-CC4A-9EBD-343860A97402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46653F1B-468B-6D44-AC59-FCD05DD98609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66341352-4465-F948-88CD-0DF7F30D5051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EBAAB9DD-CF43-DE40-875C-A58E46E15251}"/>
                    </a:ext>
                  </a:extLst>
                </p:cNvPr>
                <p:cNvCxnSpPr>
                  <a:endCxn id="2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AF65CEB3-91DB-E246-AF96-E16A191475A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0F61F705-7F75-D443-9776-8FCCA4C0CDE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D2E419CF-FF59-6547-A602-DC62BC45468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08FC805C-5378-7142-9D2C-F267CF6568D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D5092B0D-E5F5-194B-813D-67A3F6D11D28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284" name="Group 327">
                <a:extLst>
                  <a:ext uri="{FF2B5EF4-FFF2-40B4-BE49-F238E27FC236}">
                    <a16:creationId xmlns:a16="http://schemas.microsoft.com/office/drawing/2014/main" id="{CC880B25-57E8-3E49-A44B-E22B95743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EAEA361B-12C2-D240-B391-D3E93CE399B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Rectangle 288">
                  <a:extLst>
                    <a:ext uri="{FF2B5EF4-FFF2-40B4-BE49-F238E27FC236}">
                      <a16:creationId xmlns:a16="http://schemas.microsoft.com/office/drawing/2014/main" id="{5DEA8AC2-81D9-1E48-B9A5-42237FF4F86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9EA8E302-D309-3445-AF9E-77C489DDA72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9A89D72-61A0-1142-AF3F-FE8B2EB5433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66FE1286-64A8-D841-BB84-F9A16C15EC4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6E1013B2-FB9A-9643-A3CD-C4A3A5A083E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E439E20D-546B-B24F-AC7A-2BA85C329D8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7540BE15-9182-9544-A6CE-B6E1CA592097}"/>
                    </a:ext>
                  </a:extLst>
                </p:cNvPr>
                <p:cNvCxnSpPr>
                  <a:endCxn id="2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FF4B6776-17EA-2D43-9D3F-6F2BBF3C123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05552A60-CDAD-BC43-B8BC-B7439F5C3402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5BF2E95A-EACF-9143-B987-FD7A353ADE6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AA2DCF6D-54DC-0A47-8B69-0F1B77FF66B0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75675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5B662D9B-5836-4A49-AEF3-3844A1A658DF}"/>
              </a:ext>
            </a:extLst>
          </p:cNvPr>
          <p:cNvSpPr/>
          <p:nvPr/>
        </p:nvSpPr>
        <p:spPr>
          <a:xfrm>
            <a:off x="5246494" y="2202412"/>
            <a:ext cx="3684951" cy="1712667"/>
          </a:xfrm>
          <a:custGeom>
            <a:avLst/>
            <a:gdLst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27967 w 3494761"/>
              <a:gd name="connsiteY2" fmla="*/ 1027134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90597 w 3494761"/>
              <a:gd name="connsiteY2" fmla="*/ 1102290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72012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38558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793304 w 3494761"/>
              <a:gd name="connsiteY3" fmla="*/ 553488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57205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72073 h 1217367"/>
              <a:gd name="connsiteX4" fmla="*/ 3494761 w 3494761"/>
              <a:gd name="connsiteY4" fmla="*/ 566014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08172 w 3505912"/>
              <a:gd name="connsiteY3" fmla="*/ 572073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45343 w 3505912"/>
              <a:gd name="connsiteY3" fmla="*/ 583224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785870 w 3505912"/>
              <a:gd name="connsiteY3" fmla="*/ 564639 h 1217367"/>
              <a:gd name="connsiteX4" fmla="*/ 3505912 w 3505912"/>
              <a:gd name="connsiteY4" fmla="*/ 588317 h 1217367"/>
              <a:gd name="connsiteX0" fmla="*/ 0 w 3557951"/>
              <a:gd name="connsiteY0" fmla="*/ 1217367 h 1217367"/>
              <a:gd name="connsiteX1" fmla="*/ 1441460 w 3557951"/>
              <a:gd name="connsiteY1" fmla="*/ 0 h 1217367"/>
              <a:gd name="connsiteX2" fmla="*/ 1438558 w 3557951"/>
              <a:gd name="connsiteY2" fmla="*/ 1065120 h 1217367"/>
              <a:gd name="connsiteX3" fmla="*/ 2785870 w 3557951"/>
              <a:gd name="connsiteY3" fmla="*/ 564639 h 1217367"/>
              <a:gd name="connsiteX4" fmla="*/ 3557951 w 3557951"/>
              <a:gd name="connsiteY4" fmla="*/ 577165 h 1217367"/>
              <a:gd name="connsiteX0" fmla="*/ 0 w 3557951"/>
              <a:gd name="connsiteY0" fmla="*/ 1217367 h 1217367"/>
              <a:gd name="connsiteX1" fmla="*/ 71632 w 3557951"/>
              <a:gd name="connsiteY1" fmla="*/ 1153564 h 1217367"/>
              <a:gd name="connsiteX2" fmla="*/ 1441460 w 3557951"/>
              <a:gd name="connsiteY2" fmla="*/ 0 h 1217367"/>
              <a:gd name="connsiteX3" fmla="*/ 1438558 w 3557951"/>
              <a:gd name="connsiteY3" fmla="*/ 1065120 h 1217367"/>
              <a:gd name="connsiteX4" fmla="*/ 2785870 w 3557951"/>
              <a:gd name="connsiteY4" fmla="*/ 564639 h 1217367"/>
              <a:gd name="connsiteX5" fmla="*/ 3557951 w 3557951"/>
              <a:gd name="connsiteY5" fmla="*/ 577165 h 1217367"/>
              <a:gd name="connsiteX0" fmla="*/ 0 w 3831001"/>
              <a:gd name="connsiteY0" fmla="*/ 1595192 h 1595192"/>
              <a:gd name="connsiteX1" fmla="*/ 344682 w 3831001"/>
              <a:gd name="connsiteY1" fmla="*/ 11535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25607 w 3831001"/>
              <a:gd name="connsiteY1" fmla="*/ 122658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31957 w 3831001"/>
              <a:gd name="connsiteY1" fmla="*/ 122023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47832 w 3831001"/>
              <a:gd name="connsiteY1" fmla="*/ 10519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688126"/>
              <a:gd name="connsiteY0" fmla="*/ 1680917 h 1680917"/>
              <a:gd name="connsiteX1" fmla="*/ 4957 w 3688126"/>
              <a:gd name="connsiteY1" fmla="*/ 1051964 h 1680917"/>
              <a:gd name="connsiteX2" fmla="*/ 1571635 w 3688126"/>
              <a:gd name="connsiteY2" fmla="*/ 0 h 1680917"/>
              <a:gd name="connsiteX3" fmla="*/ 1568733 w 3688126"/>
              <a:gd name="connsiteY3" fmla="*/ 1065120 h 1680917"/>
              <a:gd name="connsiteX4" fmla="*/ 2916045 w 3688126"/>
              <a:gd name="connsiteY4" fmla="*/ 564639 h 1680917"/>
              <a:gd name="connsiteX5" fmla="*/ 3688126 w 3688126"/>
              <a:gd name="connsiteY5" fmla="*/ 577165 h 1680917"/>
              <a:gd name="connsiteX0" fmla="*/ 0 w 3684951"/>
              <a:gd name="connsiteY0" fmla="*/ 1712667 h 1712667"/>
              <a:gd name="connsiteX1" fmla="*/ 1782 w 3684951"/>
              <a:gd name="connsiteY1" fmla="*/ 1051964 h 1712667"/>
              <a:gd name="connsiteX2" fmla="*/ 1568460 w 3684951"/>
              <a:gd name="connsiteY2" fmla="*/ 0 h 1712667"/>
              <a:gd name="connsiteX3" fmla="*/ 1565558 w 3684951"/>
              <a:gd name="connsiteY3" fmla="*/ 1065120 h 1712667"/>
              <a:gd name="connsiteX4" fmla="*/ 2912870 w 3684951"/>
              <a:gd name="connsiteY4" fmla="*/ 564639 h 1712667"/>
              <a:gd name="connsiteX5" fmla="*/ 3684951 w 3684951"/>
              <a:gd name="connsiteY5" fmla="*/ 577165 h 1712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4951" h="1712667">
                <a:moveTo>
                  <a:pt x="0" y="1712667"/>
                </a:moveTo>
                <a:cubicBezTo>
                  <a:pt x="1652" y="1503016"/>
                  <a:pt x="130" y="1261615"/>
                  <a:pt x="1782" y="1051964"/>
                </a:cubicBezTo>
                <a:lnTo>
                  <a:pt x="1568460" y="0"/>
                </a:lnTo>
                <a:cubicBezTo>
                  <a:pt x="1567493" y="355040"/>
                  <a:pt x="1566525" y="710080"/>
                  <a:pt x="1565558" y="1065120"/>
                </a:cubicBezTo>
                <a:lnTo>
                  <a:pt x="2912870" y="564639"/>
                </a:lnTo>
                <a:lnTo>
                  <a:pt x="3684951" y="577165"/>
                </a:lnTo>
              </a:path>
            </a:pathLst>
          </a:custGeom>
          <a:noFill/>
          <a:ln w="47625">
            <a:solidFill>
              <a:srgbClr val="0000A8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4BA8D4EB-6400-5347-8FCF-BA0939582BD3}"/>
              </a:ext>
            </a:extLst>
          </p:cNvPr>
          <p:cNvSpPr txBox="1"/>
          <p:nvPr/>
        </p:nvSpPr>
        <p:spPr>
          <a:xfrm>
            <a:off x="1351953" y="5524714"/>
            <a:ext cx="97836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We learned in Chapter 4 that generalized forwarding and SDN can be used to achieve 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any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 routing desired</a:t>
            </a:r>
          </a:p>
        </p:txBody>
      </p:sp>
    </p:spTree>
    <p:extLst>
      <p:ext uri="{BB962C8B-B14F-4D97-AF65-F5344CB8AC3E}">
        <p14:creationId xmlns:p14="http://schemas.microsoft.com/office/powerpoint/2010/main" val="4221452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 animBg="1"/>
      <p:bldP spid="299" grpId="0" animBg="1"/>
      <p:bldP spid="300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97528339-91BF-A047-B131-DB1084069AD0}"/>
              </a:ext>
            </a:extLst>
          </p:cNvPr>
          <p:cNvGrpSpPr/>
          <p:nvPr/>
        </p:nvGrpSpPr>
        <p:grpSpPr>
          <a:xfrm>
            <a:off x="3056815" y="1998116"/>
            <a:ext cx="7050773" cy="4668701"/>
            <a:chOff x="1453484" y="1555350"/>
            <a:chExt cx="7050773" cy="4668701"/>
          </a:xfrm>
        </p:grpSpPr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65D1C995-A844-2B42-9010-C4218A5CA77D}"/>
                </a:ext>
              </a:extLst>
            </p:cNvPr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641" name="Rectangle 640">
                <a:extLst>
                  <a:ext uri="{FF2B5EF4-FFF2-40B4-BE49-F238E27FC236}">
                    <a16:creationId xmlns:a16="http://schemas.microsoft.com/office/drawing/2014/main" id="{0E8C8ADE-E45C-8948-918B-042EEC2FAE7D}"/>
                  </a:ext>
                </a:extLst>
              </p:cNvPr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C064E57-91B4-C64F-BC29-DB5B58D5D836}"/>
                  </a:ext>
                </a:extLst>
              </p:cNvPr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FA5C362A-704A-E343-9748-70DE7380E98C}"/>
                  </a:ext>
                </a:extLst>
              </p:cNvPr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D2DB9">
                      <a:lumMod val="20000"/>
                      <a:lumOff val="80000"/>
                    </a:srgbClr>
                  </a:gs>
                  <a:gs pos="100000">
                    <a:srgbClr val="FFFFFF"/>
                  </a:gs>
                </a:gsLst>
                <a:lin ang="108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644" name="Group 950">
                <a:extLst>
                  <a:ext uri="{FF2B5EF4-FFF2-40B4-BE49-F238E27FC236}">
                    <a16:creationId xmlns:a16="http://schemas.microsoft.com/office/drawing/2014/main" id="{BFB22C9B-BC09-B440-A46F-2D76736973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678" name="Freeform 951">
                  <a:extLst>
                    <a:ext uri="{FF2B5EF4-FFF2-40B4-BE49-F238E27FC236}">
                      <a16:creationId xmlns:a16="http://schemas.microsoft.com/office/drawing/2014/main" id="{C93B17FF-0040-E143-8CD8-47B3382C9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9" name="Rectangle 952">
                  <a:extLst>
                    <a:ext uri="{FF2B5EF4-FFF2-40B4-BE49-F238E27FC236}">
                      <a16:creationId xmlns:a16="http://schemas.microsoft.com/office/drawing/2014/main" id="{94E3F1D7-858E-134B-B23C-9AEF03604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0" name="Freeform 953">
                  <a:extLst>
                    <a:ext uri="{FF2B5EF4-FFF2-40B4-BE49-F238E27FC236}">
                      <a16:creationId xmlns:a16="http://schemas.microsoft.com/office/drawing/2014/main" id="{A5ADCD62-7F66-5342-A67A-0AAD6E629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Freeform 954">
                  <a:extLst>
                    <a:ext uri="{FF2B5EF4-FFF2-40B4-BE49-F238E27FC236}">
                      <a16:creationId xmlns:a16="http://schemas.microsoft.com/office/drawing/2014/main" id="{798CC50B-B3EC-314B-9757-048EDA872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2" name="Rectangle 955">
                  <a:extLst>
                    <a:ext uri="{FF2B5EF4-FFF2-40B4-BE49-F238E27FC236}">
                      <a16:creationId xmlns:a16="http://schemas.microsoft.com/office/drawing/2014/main" id="{8AC0730C-7FD1-954C-9651-01160E90F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3" name="Group 956">
                  <a:extLst>
                    <a:ext uri="{FF2B5EF4-FFF2-40B4-BE49-F238E27FC236}">
                      <a16:creationId xmlns:a16="http://schemas.microsoft.com/office/drawing/2014/main" id="{46F1238A-3BE5-7E4D-9C16-6AF856100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08" name="AutoShape 957">
                    <a:extLst>
                      <a:ext uri="{FF2B5EF4-FFF2-40B4-BE49-F238E27FC236}">
                        <a16:creationId xmlns:a16="http://schemas.microsoft.com/office/drawing/2014/main" id="{8F3DFBFB-DFA3-5F48-8418-ED7B15AEE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9" name="AutoShape 958">
                    <a:extLst>
                      <a:ext uri="{FF2B5EF4-FFF2-40B4-BE49-F238E27FC236}">
                        <a16:creationId xmlns:a16="http://schemas.microsoft.com/office/drawing/2014/main" id="{3EF6C38B-BA43-AE4B-8950-AC4EC3C46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4" name="Rectangle 959">
                  <a:extLst>
                    <a:ext uri="{FF2B5EF4-FFF2-40B4-BE49-F238E27FC236}">
                      <a16:creationId xmlns:a16="http://schemas.microsoft.com/office/drawing/2014/main" id="{A5086A21-7AAE-C24B-A458-7EA58661E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5" name="Group 960">
                  <a:extLst>
                    <a:ext uri="{FF2B5EF4-FFF2-40B4-BE49-F238E27FC236}">
                      <a16:creationId xmlns:a16="http://schemas.microsoft.com/office/drawing/2014/main" id="{DC0F35FB-5641-C341-93CC-CF394A1D80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06" name="AutoShape 961">
                    <a:extLst>
                      <a:ext uri="{FF2B5EF4-FFF2-40B4-BE49-F238E27FC236}">
                        <a16:creationId xmlns:a16="http://schemas.microsoft.com/office/drawing/2014/main" id="{77FB2B1D-3750-5049-9EFA-8AC3214A6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7" name="AutoShape 962">
                    <a:extLst>
                      <a:ext uri="{FF2B5EF4-FFF2-40B4-BE49-F238E27FC236}">
                        <a16:creationId xmlns:a16="http://schemas.microsoft.com/office/drawing/2014/main" id="{956944B6-375A-5147-8F14-3875730F0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6" name="Rectangle 963">
                  <a:extLst>
                    <a:ext uri="{FF2B5EF4-FFF2-40B4-BE49-F238E27FC236}">
                      <a16:creationId xmlns:a16="http://schemas.microsoft.com/office/drawing/2014/main" id="{51250F08-E9E0-8947-B41A-98CA619B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Rectangle 964">
                  <a:extLst>
                    <a:ext uri="{FF2B5EF4-FFF2-40B4-BE49-F238E27FC236}">
                      <a16:creationId xmlns:a16="http://schemas.microsoft.com/office/drawing/2014/main" id="{A7290D91-148F-E442-B5BE-7041CAA12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8" name="Group 965">
                  <a:extLst>
                    <a:ext uri="{FF2B5EF4-FFF2-40B4-BE49-F238E27FC236}">
                      <a16:creationId xmlns:a16="http://schemas.microsoft.com/office/drawing/2014/main" id="{A4AC7B26-9599-E447-9575-F78EA7DB36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04" name="AutoShape 966">
                    <a:extLst>
                      <a:ext uri="{FF2B5EF4-FFF2-40B4-BE49-F238E27FC236}">
                        <a16:creationId xmlns:a16="http://schemas.microsoft.com/office/drawing/2014/main" id="{16872CF0-ABED-9445-8EA2-8FBA64960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5" name="AutoShape 967">
                    <a:extLst>
                      <a:ext uri="{FF2B5EF4-FFF2-40B4-BE49-F238E27FC236}">
                        <a16:creationId xmlns:a16="http://schemas.microsoft.com/office/drawing/2014/main" id="{64523BD2-4BE8-E847-BE4E-D2CBBC05C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9" name="Freeform 968">
                  <a:extLst>
                    <a:ext uri="{FF2B5EF4-FFF2-40B4-BE49-F238E27FC236}">
                      <a16:creationId xmlns:a16="http://schemas.microsoft.com/office/drawing/2014/main" id="{766AF934-6B9F-7A4A-BA2F-5AC0F59DD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90" name="Group 969">
                  <a:extLst>
                    <a:ext uri="{FF2B5EF4-FFF2-40B4-BE49-F238E27FC236}">
                      <a16:creationId xmlns:a16="http://schemas.microsoft.com/office/drawing/2014/main" id="{01B1207E-761E-8B48-A649-9F16B0E817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02" name="AutoShape 970">
                    <a:extLst>
                      <a:ext uri="{FF2B5EF4-FFF2-40B4-BE49-F238E27FC236}">
                        <a16:creationId xmlns:a16="http://schemas.microsoft.com/office/drawing/2014/main" id="{08367B9F-30AC-DB4D-86E0-8706AB6F1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3" name="AutoShape 971">
                    <a:extLst>
                      <a:ext uri="{FF2B5EF4-FFF2-40B4-BE49-F238E27FC236}">
                        <a16:creationId xmlns:a16="http://schemas.microsoft.com/office/drawing/2014/main" id="{0CCF312D-E5E0-DD42-BC43-029376F07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1" name="Rectangle 972">
                  <a:extLst>
                    <a:ext uri="{FF2B5EF4-FFF2-40B4-BE49-F238E27FC236}">
                      <a16:creationId xmlns:a16="http://schemas.microsoft.com/office/drawing/2014/main" id="{77C87858-B0B9-CD40-83EF-2AE4B8CE36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2" name="Freeform 973">
                  <a:extLst>
                    <a:ext uri="{FF2B5EF4-FFF2-40B4-BE49-F238E27FC236}">
                      <a16:creationId xmlns:a16="http://schemas.microsoft.com/office/drawing/2014/main" id="{A75FB760-53D9-F645-965D-EACA234C7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3" name="Freeform 974">
                  <a:extLst>
                    <a:ext uri="{FF2B5EF4-FFF2-40B4-BE49-F238E27FC236}">
                      <a16:creationId xmlns:a16="http://schemas.microsoft.com/office/drawing/2014/main" id="{D0F6A067-0F6C-1542-93C8-8767BAB28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4" name="Oval 975">
                  <a:extLst>
                    <a:ext uri="{FF2B5EF4-FFF2-40B4-BE49-F238E27FC236}">
                      <a16:creationId xmlns:a16="http://schemas.microsoft.com/office/drawing/2014/main" id="{B148E6EE-1086-9D40-820A-A5B06CF30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Freeform 976">
                  <a:extLst>
                    <a:ext uri="{FF2B5EF4-FFF2-40B4-BE49-F238E27FC236}">
                      <a16:creationId xmlns:a16="http://schemas.microsoft.com/office/drawing/2014/main" id="{D8F25B87-4D7C-9E4E-A7D7-69EF334AD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AutoShape 977">
                  <a:extLst>
                    <a:ext uri="{FF2B5EF4-FFF2-40B4-BE49-F238E27FC236}">
                      <a16:creationId xmlns:a16="http://schemas.microsoft.com/office/drawing/2014/main" id="{F19FCB47-2C02-3A4D-8F7C-5C007AACF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7" name="AutoShape 978">
                  <a:extLst>
                    <a:ext uri="{FF2B5EF4-FFF2-40B4-BE49-F238E27FC236}">
                      <a16:creationId xmlns:a16="http://schemas.microsoft.com/office/drawing/2014/main" id="{02DAEA9E-1C92-1E49-ADA1-E12E559547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Oval 979">
                  <a:extLst>
                    <a:ext uri="{FF2B5EF4-FFF2-40B4-BE49-F238E27FC236}">
                      <a16:creationId xmlns:a16="http://schemas.microsoft.com/office/drawing/2014/main" id="{05D8FE8F-A7EC-5C49-899C-04C2851574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Oval 980">
                  <a:extLst>
                    <a:ext uri="{FF2B5EF4-FFF2-40B4-BE49-F238E27FC236}">
                      <a16:creationId xmlns:a16="http://schemas.microsoft.com/office/drawing/2014/main" id="{9EF3949A-4727-6545-8662-158858490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0" name="Oval 981">
                  <a:extLst>
                    <a:ext uri="{FF2B5EF4-FFF2-40B4-BE49-F238E27FC236}">
                      <a16:creationId xmlns:a16="http://schemas.microsoft.com/office/drawing/2014/main" id="{0403B0BF-BF1F-DA46-9D8B-5B8849E3B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1" name="Rectangle 982">
                  <a:extLst>
                    <a:ext uri="{FF2B5EF4-FFF2-40B4-BE49-F238E27FC236}">
                      <a16:creationId xmlns:a16="http://schemas.microsoft.com/office/drawing/2014/main" id="{11732AD1-CADA-424C-B568-61AE7615F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45" name="Group 950">
                <a:extLst>
                  <a:ext uri="{FF2B5EF4-FFF2-40B4-BE49-F238E27FC236}">
                    <a16:creationId xmlns:a16="http://schemas.microsoft.com/office/drawing/2014/main" id="{FECCC7AA-D327-D443-87B8-617FD04017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646" name="Freeform 951">
                  <a:extLst>
                    <a:ext uri="{FF2B5EF4-FFF2-40B4-BE49-F238E27FC236}">
                      <a16:creationId xmlns:a16="http://schemas.microsoft.com/office/drawing/2014/main" id="{D0EE5BDB-2A71-CE4D-A062-CF068F329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7" name="Rectangle 952">
                  <a:extLst>
                    <a:ext uri="{FF2B5EF4-FFF2-40B4-BE49-F238E27FC236}">
                      <a16:creationId xmlns:a16="http://schemas.microsoft.com/office/drawing/2014/main" id="{9E873E53-60F1-0244-90AF-FCDF28B96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Freeform 953">
                  <a:extLst>
                    <a:ext uri="{FF2B5EF4-FFF2-40B4-BE49-F238E27FC236}">
                      <a16:creationId xmlns:a16="http://schemas.microsoft.com/office/drawing/2014/main" id="{0FAA8939-0162-2647-AA4C-426D1152D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9" name="Freeform 954">
                  <a:extLst>
                    <a:ext uri="{FF2B5EF4-FFF2-40B4-BE49-F238E27FC236}">
                      <a16:creationId xmlns:a16="http://schemas.microsoft.com/office/drawing/2014/main" id="{ACF078AF-FFA7-DC47-91FC-2294F2AE4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955">
                  <a:extLst>
                    <a:ext uri="{FF2B5EF4-FFF2-40B4-BE49-F238E27FC236}">
                      <a16:creationId xmlns:a16="http://schemas.microsoft.com/office/drawing/2014/main" id="{5AB29191-3455-804D-BDB2-439F7285B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1" name="Group 956">
                  <a:extLst>
                    <a:ext uri="{FF2B5EF4-FFF2-40B4-BE49-F238E27FC236}">
                      <a16:creationId xmlns:a16="http://schemas.microsoft.com/office/drawing/2014/main" id="{4B1AE814-DE01-8344-A38E-AB97601799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76" name="AutoShape 957">
                    <a:extLst>
                      <a:ext uri="{FF2B5EF4-FFF2-40B4-BE49-F238E27FC236}">
                        <a16:creationId xmlns:a16="http://schemas.microsoft.com/office/drawing/2014/main" id="{3D8B382B-4EE2-3044-AB03-ED5E89F62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7" name="AutoShape 958">
                    <a:extLst>
                      <a:ext uri="{FF2B5EF4-FFF2-40B4-BE49-F238E27FC236}">
                        <a16:creationId xmlns:a16="http://schemas.microsoft.com/office/drawing/2014/main" id="{EE12B379-2B8C-6249-85FA-34B6B72F8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2" name="Rectangle 959">
                  <a:extLst>
                    <a:ext uri="{FF2B5EF4-FFF2-40B4-BE49-F238E27FC236}">
                      <a16:creationId xmlns:a16="http://schemas.microsoft.com/office/drawing/2014/main" id="{8B337E37-83E3-8A4F-A114-0556F0655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3" name="Group 960">
                  <a:extLst>
                    <a:ext uri="{FF2B5EF4-FFF2-40B4-BE49-F238E27FC236}">
                      <a16:creationId xmlns:a16="http://schemas.microsoft.com/office/drawing/2014/main" id="{2B1B316A-27F7-544C-BB1F-529B81FEBC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74" name="AutoShape 961">
                    <a:extLst>
                      <a:ext uri="{FF2B5EF4-FFF2-40B4-BE49-F238E27FC236}">
                        <a16:creationId xmlns:a16="http://schemas.microsoft.com/office/drawing/2014/main" id="{82CB4D18-8227-7449-A037-629C0FF8F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5" name="AutoShape 962">
                    <a:extLst>
                      <a:ext uri="{FF2B5EF4-FFF2-40B4-BE49-F238E27FC236}">
                        <a16:creationId xmlns:a16="http://schemas.microsoft.com/office/drawing/2014/main" id="{77C4C892-C52D-2A43-9E00-5E5F89DAA9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4" name="Rectangle 963">
                  <a:extLst>
                    <a:ext uri="{FF2B5EF4-FFF2-40B4-BE49-F238E27FC236}">
                      <a16:creationId xmlns:a16="http://schemas.microsoft.com/office/drawing/2014/main" id="{9B59ADB0-5FC1-6947-8652-152C4431F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Rectangle 964">
                  <a:extLst>
                    <a:ext uri="{FF2B5EF4-FFF2-40B4-BE49-F238E27FC236}">
                      <a16:creationId xmlns:a16="http://schemas.microsoft.com/office/drawing/2014/main" id="{8036EA19-0F4F-4C4C-AB33-071D6E220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6" name="Group 965">
                  <a:extLst>
                    <a:ext uri="{FF2B5EF4-FFF2-40B4-BE49-F238E27FC236}">
                      <a16:creationId xmlns:a16="http://schemas.microsoft.com/office/drawing/2014/main" id="{A1852D81-9CD2-8342-A865-F1FC4DE773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72" name="AutoShape 966">
                    <a:extLst>
                      <a:ext uri="{FF2B5EF4-FFF2-40B4-BE49-F238E27FC236}">
                        <a16:creationId xmlns:a16="http://schemas.microsoft.com/office/drawing/2014/main" id="{108E3B46-89A3-BF49-B0A1-1143515C5F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AutoShape 967">
                    <a:extLst>
                      <a:ext uri="{FF2B5EF4-FFF2-40B4-BE49-F238E27FC236}">
                        <a16:creationId xmlns:a16="http://schemas.microsoft.com/office/drawing/2014/main" id="{EC7B04A0-DF7A-634B-9639-ECB3A2ECC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7" name="Freeform 968">
                  <a:extLst>
                    <a:ext uri="{FF2B5EF4-FFF2-40B4-BE49-F238E27FC236}">
                      <a16:creationId xmlns:a16="http://schemas.microsoft.com/office/drawing/2014/main" id="{CEABE947-354F-A444-B6A6-162F825E5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8" name="Group 969">
                  <a:extLst>
                    <a:ext uri="{FF2B5EF4-FFF2-40B4-BE49-F238E27FC236}">
                      <a16:creationId xmlns:a16="http://schemas.microsoft.com/office/drawing/2014/main" id="{C17DC2A8-1A2D-024C-81BB-C671F1D742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70" name="AutoShape 970">
                    <a:extLst>
                      <a:ext uri="{FF2B5EF4-FFF2-40B4-BE49-F238E27FC236}">
                        <a16:creationId xmlns:a16="http://schemas.microsoft.com/office/drawing/2014/main" id="{F160E30B-0993-AE40-BCC2-F036B6614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1" name="AutoShape 971">
                    <a:extLst>
                      <a:ext uri="{FF2B5EF4-FFF2-40B4-BE49-F238E27FC236}">
                        <a16:creationId xmlns:a16="http://schemas.microsoft.com/office/drawing/2014/main" id="{538FC7AE-F6DF-8747-A7AB-B6B79861F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9" name="Rectangle 972">
                  <a:extLst>
                    <a:ext uri="{FF2B5EF4-FFF2-40B4-BE49-F238E27FC236}">
                      <a16:creationId xmlns:a16="http://schemas.microsoft.com/office/drawing/2014/main" id="{B8C1B32E-8389-0C40-AC5D-FE4DC23D4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Freeform 973">
                  <a:extLst>
                    <a:ext uri="{FF2B5EF4-FFF2-40B4-BE49-F238E27FC236}">
                      <a16:creationId xmlns:a16="http://schemas.microsoft.com/office/drawing/2014/main" id="{C409700D-9137-5047-8DD1-2ADBEDCE3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Freeform 974">
                  <a:extLst>
                    <a:ext uri="{FF2B5EF4-FFF2-40B4-BE49-F238E27FC236}">
                      <a16:creationId xmlns:a16="http://schemas.microsoft.com/office/drawing/2014/main" id="{5B9FA4F0-FCB9-934A-B103-01E54A04C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2" name="Oval 975">
                  <a:extLst>
                    <a:ext uri="{FF2B5EF4-FFF2-40B4-BE49-F238E27FC236}">
                      <a16:creationId xmlns:a16="http://schemas.microsoft.com/office/drawing/2014/main" id="{023DC606-4CC2-3F4F-9F3C-9273A59A4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Freeform 976">
                  <a:extLst>
                    <a:ext uri="{FF2B5EF4-FFF2-40B4-BE49-F238E27FC236}">
                      <a16:creationId xmlns:a16="http://schemas.microsoft.com/office/drawing/2014/main" id="{53BD9118-EC44-984F-BEE7-589634D00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AutoShape 977">
                  <a:extLst>
                    <a:ext uri="{FF2B5EF4-FFF2-40B4-BE49-F238E27FC236}">
                      <a16:creationId xmlns:a16="http://schemas.microsoft.com/office/drawing/2014/main" id="{EAE28A53-589D-8949-97F5-B64BCC5E9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AutoShape 978">
                  <a:extLst>
                    <a:ext uri="{FF2B5EF4-FFF2-40B4-BE49-F238E27FC236}">
                      <a16:creationId xmlns:a16="http://schemas.microsoft.com/office/drawing/2014/main" id="{B726ADB7-E2D7-4A4D-8A36-F54F820A7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6" name="Oval 979">
                  <a:extLst>
                    <a:ext uri="{FF2B5EF4-FFF2-40B4-BE49-F238E27FC236}">
                      <a16:creationId xmlns:a16="http://schemas.microsoft.com/office/drawing/2014/main" id="{72BFBA95-D735-264D-9CF3-6336547B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Oval 980">
                  <a:extLst>
                    <a:ext uri="{FF2B5EF4-FFF2-40B4-BE49-F238E27FC236}">
                      <a16:creationId xmlns:a16="http://schemas.microsoft.com/office/drawing/2014/main" id="{17EC0A8D-B065-BF41-B9E4-498E24647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Oval 981">
                  <a:extLst>
                    <a:ext uri="{FF2B5EF4-FFF2-40B4-BE49-F238E27FC236}">
                      <a16:creationId xmlns:a16="http://schemas.microsoft.com/office/drawing/2014/main" id="{D57BC389-6B5C-B547-B5A5-0A29CCF6C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Rectangle 982">
                  <a:extLst>
                    <a:ext uri="{FF2B5EF4-FFF2-40B4-BE49-F238E27FC236}">
                      <a16:creationId xmlns:a16="http://schemas.microsoft.com/office/drawing/2014/main" id="{B32EABF4-6F89-1849-A226-D1AAB432C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70" name="Freeform 2">
              <a:extLst>
                <a:ext uri="{FF2B5EF4-FFF2-40B4-BE49-F238E27FC236}">
                  <a16:creationId xmlns:a16="http://schemas.microsoft.com/office/drawing/2014/main" id="{3BB28199-D5FC-D443-8567-6C0DFD26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0FAAA199-AEB8-E64A-B909-18FBC3F37878}"/>
                </a:ext>
              </a:extLst>
            </p:cNvPr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2ABBCC09-F2C0-4C45-87E5-813EA3F60370}"/>
                </a:ext>
              </a:extLst>
            </p:cNvPr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AFB164F-4D28-5C4F-B4A4-CF779B610802}"/>
                </a:ext>
              </a:extLst>
            </p:cNvPr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CA14130F-9391-1649-BCE9-D4C5BF17E520}"/>
                </a:ext>
              </a:extLst>
            </p:cNvPr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C9F6F123-ABA3-F044-9B04-6AA48EA0F9DE}"/>
                </a:ext>
              </a:extLst>
            </p:cNvPr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4CE11005-F216-1D4E-B997-41E3293C9349}"/>
                </a:ext>
              </a:extLst>
            </p:cNvPr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7B22F5BD-70D2-8045-8E17-1709AE17C5EB}"/>
                </a:ext>
              </a:extLst>
            </p:cNvPr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D473209B-0783-D043-91DD-0738BF606A6A}"/>
                </a:ext>
              </a:extLst>
            </p:cNvPr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924A91F2-B835-1641-AD58-010D594B46E6}"/>
                </a:ext>
              </a:extLst>
            </p:cNvPr>
            <p:cNvGrpSpPr/>
            <p:nvPr/>
          </p:nvGrpSpPr>
          <p:grpSpPr>
            <a:xfrm>
              <a:off x="1526216" y="2537824"/>
              <a:ext cx="6978041" cy="1096962"/>
              <a:chOff x="1526216" y="3003498"/>
              <a:chExt cx="6978041" cy="1096962"/>
            </a:xfrm>
          </p:grpSpPr>
          <p:sp>
            <p:nvSpPr>
              <p:cNvPr id="638" name="TextBox 399">
                <a:extLst>
                  <a:ext uri="{FF2B5EF4-FFF2-40B4-BE49-F238E27FC236}">
                    <a16:creationId xmlns:a16="http://schemas.microsoft.com/office/drawing/2014/main" id="{2DE4202B-F7AE-464D-85EF-3680ADAE9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14291" y="3628973"/>
                <a:ext cx="595313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sp>
            <p:nvSpPr>
              <p:cNvPr id="639" name="TextBox 400">
                <a:extLst>
                  <a:ext uri="{FF2B5EF4-FFF2-40B4-BE49-F238E27FC236}">
                    <a16:creationId xmlns:a16="http://schemas.microsoft.com/office/drawing/2014/main" id="{53016057-1EB1-8A4A-B611-EED63CFF8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28579" y="3003498"/>
                <a:ext cx="709612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cxnSp>
            <p:nvCxnSpPr>
              <p:cNvPr id="640" name="Straight Connector 639">
                <a:extLst>
                  <a:ext uri="{FF2B5EF4-FFF2-40B4-BE49-F238E27FC236}">
                    <a16:creationId xmlns:a16="http://schemas.microsoft.com/office/drawing/2014/main" id="{EA6D2DB9-8854-0442-A96B-1D9E2F06B259}"/>
                  </a:ext>
                </a:extLst>
              </p:cNvPr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dash"/>
              </a:ln>
              <a:effectLst/>
            </p:spPr>
          </p:cxnSp>
        </p:grpSp>
        <p:grpSp>
          <p:nvGrpSpPr>
            <p:cNvPr id="380" name="Group 379">
              <a:extLst>
                <a:ext uri="{FF2B5EF4-FFF2-40B4-BE49-F238E27FC236}">
                  <a16:creationId xmlns:a16="http://schemas.microsoft.com/office/drawing/2014/main" id="{D9EF9FA8-A052-1E4B-8493-23C6F99BF5BD}"/>
                </a:ext>
              </a:extLst>
            </p:cNvPr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613" name="Group 401">
                <a:extLst>
                  <a:ext uri="{FF2B5EF4-FFF2-40B4-BE49-F238E27FC236}">
                    <a16:creationId xmlns:a16="http://schemas.microsoft.com/office/drawing/2014/main" id="{05A4BF94-4385-8842-B7E2-E973047C1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634" name="Rectangle 633">
                  <a:extLst>
                    <a:ext uri="{FF2B5EF4-FFF2-40B4-BE49-F238E27FC236}">
                      <a16:creationId xmlns:a16="http://schemas.microsoft.com/office/drawing/2014/main" id="{D5B3C7B3-62DD-5C45-A7D4-49AF6317073F}"/>
                    </a:ext>
                  </a:extLst>
                </p:cNvPr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5" name="Straight Connector 634">
                  <a:extLst>
                    <a:ext uri="{FF2B5EF4-FFF2-40B4-BE49-F238E27FC236}">
                      <a16:creationId xmlns:a16="http://schemas.microsoft.com/office/drawing/2014/main" id="{3071C495-C991-484D-8473-774C4A4DE550}"/>
                    </a:ext>
                  </a:extLst>
                </p:cNvPr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6" name="Straight Connector 635">
                  <a:extLst>
                    <a:ext uri="{FF2B5EF4-FFF2-40B4-BE49-F238E27FC236}">
                      <a16:creationId xmlns:a16="http://schemas.microsoft.com/office/drawing/2014/main" id="{9162B16E-CB2C-D447-9356-87B6C1626E8A}"/>
                    </a:ext>
                  </a:extLst>
                </p:cNvPr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7" name="Straight Connector 636">
                  <a:extLst>
                    <a:ext uri="{FF2B5EF4-FFF2-40B4-BE49-F238E27FC236}">
                      <a16:creationId xmlns:a16="http://schemas.microsoft.com/office/drawing/2014/main" id="{72EF13CE-F094-AE46-8825-363CCE8D4D99}"/>
                    </a:ext>
                  </a:extLst>
                </p:cNvPr>
                <p:cNvCxnSpPr>
                  <a:stCxn id="634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4" name="Group 406">
                <a:extLst>
                  <a:ext uri="{FF2B5EF4-FFF2-40B4-BE49-F238E27FC236}">
                    <a16:creationId xmlns:a16="http://schemas.microsoft.com/office/drawing/2014/main" id="{0BA03DBB-9E31-ED41-B491-F9410189BC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630" name="Rectangle 629">
                  <a:extLst>
                    <a:ext uri="{FF2B5EF4-FFF2-40B4-BE49-F238E27FC236}">
                      <a16:creationId xmlns:a16="http://schemas.microsoft.com/office/drawing/2014/main" id="{F1EFA42E-9EE1-2C42-B7FE-074F7E0718DD}"/>
                    </a:ext>
                  </a:extLst>
                </p:cNvPr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1" name="Straight Connector 630">
                  <a:extLst>
                    <a:ext uri="{FF2B5EF4-FFF2-40B4-BE49-F238E27FC236}">
                      <a16:creationId xmlns:a16="http://schemas.microsoft.com/office/drawing/2014/main" id="{C24CBB58-24D5-8F4F-9DCA-1BD16C773AC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2" name="Straight Connector 631">
                  <a:extLst>
                    <a:ext uri="{FF2B5EF4-FFF2-40B4-BE49-F238E27FC236}">
                      <a16:creationId xmlns:a16="http://schemas.microsoft.com/office/drawing/2014/main" id="{6C95D30C-56CB-C54B-A1AA-B6796069204D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3" name="Straight Connector 632">
                  <a:extLst>
                    <a:ext uri="{FF2B5EF4-FFF2-40B4-BE49-F238E27FC236}">
                      <a16:creationId xmlns:a16="http://schemas.microsoft.com/office/drawing/2014/main" id="{769665D5-2FA8-5949-BBD2-CB31A87F0C6A}"/>
                    </a:ext>
                  </a:extLst>
                </p:cNvPr>
                <p:cNvCxnSpPr>
                  <a:stCxn id="630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5" name="Group 411">
                <a:extLst>
                  <a:ext uri="{FF2B5EF4-FFF2-40B4-BE49-F238E27FC236}">
                    <a16:creationId xmlns:a16="http://schemas.microsoft.com/office/drawing/2014/main" id="{C2E0C0F0-A088-804B-8FC7-0223E6ACF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26" name="Rectangle 625">
                  <a:extLst>
                    <a:ext uri="{FF2B5EF4-FFF2-40B4-BE49-F238E27FC236}">
                      <a16:creationId xmlns:a16="http://schemas.microsoft.com/office/drawing/2014/main" id="{432910A3-D517-B541-8E55-8B64D1938FCA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7" name="Straight Connector 626">
                  <a:extLst>
                    <a:ext uri="{FF2B5EF4-FFF2-40B4-BE49-F238E27FC236}">
                      <a16:creationId xmlns:a16="http://schemas.microsoft.com/office/drawing/2014/main" id="{7B39DF40-EF02-FE42-B7B6-8228C7C37D4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8" name="Straight Connector 627">
                  <a:extLst>
                    <a:ext uri="{FF2B5EF4-FFF2-40B4-BE49-F238E27FC236}">
                      <a16:creationId xmlns:a16="http://schemas.microsoft.com/office/drawing/2014/main" id="{139037D7-D9A4-8849-A9AD-B0AF003AC93C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9" name="Straight Connector 628">
                  <a:extLst>
                    <a:ext uri="{FF2B5EF4-FFF2-40B4-BE49-F238E27FC236}">
                      <a16:creationId xmlns:a16="http://schemas.microsoft.com/office/drawing/2014/main" id="{1175C58C-5928-2242-B6BA-9262716F374A}"/>
                    </a:ext>
                  </a:extLst>
                </p:cNvPr>
                <p:cNvCxnSpPr>
                  <a:stCxn id="626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6" name="Group 416">
                <a:extLst>
                  <a:ext uri="{FF2B5EF4-FFF2-40B4-BE49-F238E27FC236}">
                    <a16:creationId xmlns:a16="http://schemas.microsoft.com/office/drawing/2014/main" id="{83F96C8C-DAD5-EE46-B616-652B588030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622" name="Rectangle 621">
                  <a:extLst>
                    <a:ext uri="{FF2B5EF4-FFF2-40B4-BE49-F238E27FC236}">
                      <a16:creationId xmlns:a16="http://schemas.microsoft.com/office/drawing/2014/main" id="{26AA9474-8579-BB43-9D7F-A06CED135615}"/>
                    </a:ext>
                  </a:extLst>
                </p:cNvPr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3" name="Straight Connector 622">
                  <a:extLst>
                    <a:ext uri="{FF2B5EF4-FFF2-40B4-BE49-F238E27FC236}">
                      <a16:creationId xmlns:a16="http://schemas.microsoft.com/office/drawing/2014/main" id="{EEF09EFB-9060-4A43-8519-AE0FB86E5704}"/>
                    </a:ext>
                  </a:extLst>
                </p:cNvPr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4" name="Straight Connector 623">
                  <a:extLst>
                    <a:ext uri="{FF2B5EF4-FFF2-40B4-BE49-F238E27FC236}">
                      <a16:creationId xmlns:a16="http://schemas.microsoft.com/office/drawing/2014/main" id="{6DCF03A3-A7BB-D447-88ED-3F203BF06D2F}"/>
                    </a:ext>
                  </a:extLst>
                </p:cNvPr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5" name="Straight Connector 624">
                  <a:extLst>
                    <a:ext uri="{FF2B5EF4-FFF2-40B4-BE49-F238E27FC236}">
                      <a16:creationId xmlns:a16="http://schemas.microsoft.com/office/drawing/2014/main" id="{436E5D85-A165-8F4C-8E01-98D7AB941B1A}"/>
                    </a:ext>
                  </a:extLst>
                </p:cNvPr>
                <p:cNvCxnSpPr>
                  <a:stCxn id="622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7" name="Group 421">
                <a:extLst>
                  <a:ext uri="{FF2B5EF4-FFF2-40B4-BE49-F238E27FC236}">
                    <a16:creationId xmlns:a16="http://schemas.microsoft.com/office/drawing/2014/main" id="{B3361BB7-7F3E-A244-9EEE-76BAF3743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18" name="Rectangle 617">
                  <a:extLst>
                    <a:ext uri="{FF2B5EF4-FFF2-40B4-BE49-F238E27FC236}">
                      <a16:creationId xmlns:a16="http://schemas.microsoft.com/office/drawing/2014/main" id="{9544BB1A-468F-EB42-B6D9-9D17394D11CB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19" name="Straight Connector 618">
                  <a:extLst>
                    <a:ext uri="{FF2B5EF4-FFF2-40B4-BE49-F238E27FC236}">
                      <a16:creationId xmlns:a16="http://schemas.microsoft.com/office/drawing/2014/main" id="{E0C9CBDA-5A98-344F-9010-2ADC07A68287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0" name="Straight Connector 619">
                  <a:extLst>
                    <a:ext uri="{FF2B5EF4-FFF2-40B4-BE49-F238E27FC236}">
                      <a16:creationId xmlns:a16="http://schemas.microsoft.com/office/drawing/2014/main" id="{6ABCC3E0-D16E-F045-B191-6DBE3FEDF800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1" name="Straight Connector 620">
                  <a:extLst>
                    <a:ext uri="{FF2B5EF4-FFF2-40B4-BE49-F238E27FC236}">
                      <a16:creationId xmlns:a16="http://schemas.microsoft.com/office/drawing/2014/main" id="{ACAC7A61-3B84-D649-9CBA-582DC70E220C}"/>
                    </a:ext>
                  </a:extLst>
                </p:cNvPr>
                <p:cNvCxnSpPr>
                  <a:stCxn id="618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3E9270F-9772-3547-8D3A-075B55009534}"/>
                </a:ext>
              </a:extLst>
            </p:cNvPr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206A3DD-781F-3F45-81D5-9EEC12668B4C}"/>
                  </a:ext>
                </a:extLst>
              </p:cNvPr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CE7F88D8-59A6-794C-B854-DAF873B26405}"/>
                  </a:ext>
                </a:extLst>
              </p:cNvPr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F0C62203-8E22-B24C-B44E-F016AA0DFF4C}"/>
                  </a:ext>
                </a:extLst>
              </p:cNvPr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4BF3576-E79F-B648-84BB-B323AFF844E4}"/>
                  </a:ext>
                </a:extLst>
              </p:cNvPr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A87492E-A6B9-F244-AAD3-9ABEDBD26626}"/>
                  </a:ext>
                </a:extLst>
              </p:cNvPr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8FC16B8F-6700-054C-A170-9BD03044165E}"/>
                  </a:ext>
                </a:extLst>
              </p:cNvPr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593" name="Rectangle 592">
                  <a:extLst>
                    <a:ext uri="{FF2B5EF4-FFF2-40B4-BE49-F238E27FC236}">
                      <a16:creationId xmlns:a16="http://schemas.microsoft.com/office/drawing/2014/main" id="{2BEE1A12-C335-1D4D-91C9-FEB6C1040ED7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4" name="Group 498">
                  <a:extLst>
                    <a:ext uri="{FF2B5EF4-FFF2-40B4-BE49-F238E27FC236}">
                      <a16:creationId xmlns:a16="http://schemas.microsoft.com/office/drawing/2014/main" id="{BEFE5E65-2A61-044F-9B93-9366C8CED2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608" name="Oval 607">
                    <a:extLst>
                      <a:ext uri="{FF2B5EF4-FFF2-40B4-BE49-F238E27FC236}">
                        <a16:creationId xmlns:a16="http://schemas.microsoft.com/office/drawing/2014/main" id="{7AF13E97-5B0D-914A-8801-F1496B880FB8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Rectangle 608">
                    <a:extLst>
                      <a:ext uri="{FF2B5EF4-FFF2-40B4-BE49-F238E27FC236}">
                        <a16:creationId xmlns:a16="http://schemas.microsoft.com/office/drawing/2014/main" id="{98B014A3-18C1-6B43-897A-C8439EAF148C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Oval 609">
                    <a:extLst>
                      <a:ext uri="{FF2B5EF4-FFF2-40B4-BE49-F238E27FC236}">
                        <a16:creationId xmlns:a16="http://schemas.microsoft.com/office/drawing/2014/main" id="{B004449A-6A4A-9C42-BE72-A9DF2160EC37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11" name="Straight Connector 610">
                    <a:extLst>
                      <a:ext uri="{FF2B5EF4-FFF2-40B4-BE49-F238E27FC236}">
                        <a16:creationId xmlns:a16="http://schemas.microsoft.com/office/drawing/2014/main" id="{50B68D52-14FC-3D41-B18D-DACFF1DCDFC5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12" name="Straight Connector 611">
                    <a:extLst>
                      <a:ext uri="{FF2B5EF4-FFF2-40B4-BE49-F238E27FC236}">
                        <a16:creationId xmlns:a16="http://schemas.microsoft.com/office/drawing/2014/main" id="{5822DF61-F7C6-3746-AA39-123010E3C5F3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95" name="Rectangle 594">
                  <a:extLst>
                    <a:ext uri="{FF2B5EF4-FFF2-40B4-BE49-F238E27FC236}">
                      <a16:creationId xmlns:a16="http://schemas.microsoft.com/office/drawing/2014/main" id="{5D920E34-9691-2C4D-AEA7-7E0C7835E894}"/>
                    </a:ext>
                  </a:extLst>
                </p:cNvPr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  <a:alpha val="62000"/>
                      </a:srgbClr>
                    </a:gs>
                    <a:gs pos="5400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96" name="Straight Connector 595">
                  <a:extLst>
                    <a:ext uri="{FF2B5EF4-FFF2-40B4-BE49-F238E27FC236}">
                      <a16:creationId xmlns:a16="http://schemas.microsoft.com/office/drawing/2014/main" id="{DA168EF0-8DF1-8546-B1A6-90116F77408E}"/>
                    </a:ext>
                  </a:extLst>
                </p:cNvPr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597" name="Straight Connector 596">
                  <a:extLst>
                    <a:ext uri="{FF2B5EF4-FFF2-40B4-BE49-F238E27FC236}">
                      <a16:creationId xmlns:a16="http://schemas.microsoft.com/office/drawing/2014/main" id="{AAAA830A-9E09-3744-8C30-8299A87C6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98" name="Group 504">
                  <a:extLst>
                    <a:ext uri="{FF2B5EF4-FFF2-40B4-BE49-F238E27FC236}">
                      <a16:creationId xmlns:a16="http://schemas.microsoft.com/office/drawing/2014/main" id="{420ED91E-6610-0642-B473-7E9816D86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99" name="Oval 598">
                    <a:extLst>
                      <a:ext uri="{FF2B5EF4-FFF2-40B4-BE49-F238E27FC236}">
                        <a16:creationId xmlns:a16="http://schemas.microsoft.com/office/drawing/2014/main" id="{6782D901-8338-474E-A671-E65AD225494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Rectangle 599">
                    <a:extLst>
                      <a:ext uri="{FF2B5EF4-FFF2-40B4-BE49-F238E27FC236}">
                        <a16:creationId xmlns:a16="http://schemas.microsoft.com/office/drawing/2014/main" id="{92891312-A067-2249-9EAB-2F8E46311B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Oval 600">
                    <a:extLst>
                      <a:ext uri="{FF2B5EF4-FFF2-40B4-BE49-F238E27FC236}">
                        <a16:creationId xmlns:a16="http://schemas.microsoft.com/office/drawing/2014/main" id="{A01101C7-610C-9C43-89AE-DBE1651E695D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BACFFAE-6ECE-8C45-8C2A-01FA9356532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BDBC7A67-3BED-F947-BE5D-A359B60341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BD3D6544-470D-3A40-B2A3-8578CA2941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F7B36B8F-0877-D849-BC58-985D530F11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06" name="Straight Connector 605">
                    <a:extLst>
                      <a:ext uri="{FF2B5EF4-FFF2-40B4-BE49-F238E27FC236}">
                        <a16:creationId xmlns:a16="http://schemas.microsoft.com/office/drawing/2014/main" id="{51B061F1-9EFA-EB4D-B63E-D2CEF36B3501}"/>
                      </a:ext>
                    </a:extLst>
                  </p:cNvPr>
                  <p:cNvCxnSpPr>
                    <a:endCxn id="601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607" name="Straight Connector 606">
                    <a:extLst>
                      <a:ext uri="{FF2B5EF4-FFF2-40B4-BE49-F238E27FC236}">
                        <a16:creationId xmlns:a16="http://schemas.microsoft.com/office/drawing/2014/main" id="{ADFA37E7-94CA-D64E-990E-04A266FD092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78747774-2A84-8E48-BCCC-680836015C73}"/>
                  </a:ext>
                </a:extLst>
              </p:cNvPr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0D3EDF85-78E4-CE40-93B0-38AD4A67282F}"/>
                    </a:ext>
                  </a:extLst>
                </p:cNvPr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2A707CF0-2F93-B841-AF6A-CBBEAFA5E90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5" name="Group 552">
                  <a:extLst>
                    <a:ext uri="{FF2B5EF4-FFF2-40B4-BE49-F238E27FC236}">
                      <a16:creationId xmlns:a16="http://schemas.microsoft.com/office/drawing/2014/main" id="{FDAAEFEC-B4C2-F14D-AF89-9AF76CB979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8" name="Oval 587">
                    <a:extLst>
                      <a:ext uri="{FF2B5EF4-FFF2-40B4-BE49-F238E27FC236}">
                        <a16:creationId xmlns:a16="http://schemas.microsoft.com/office/drawing/2014/main" id="{11471EEA-C236-8945-B0D0-8DE6F9290AF4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Rectangle 588">
                    <a:extLst>
                      <a:ext uri="{FF2B5EF4-FFF2-40B4-BE49-F238E27FC236}">
                        <a16:creationId xmlns:a16="http://schemas.microsoft.com/office/drawing/2014/main" id="{44E3590E-E2F6-E149-B86A-CAB9B96983F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Oval 589">
                    <a:extLst>
                      <a:ext uri="{FF2B5EF4-FFF2-40B4-BE49-F238E27FC236}">
                        <a16:creationId xmlns:a16="http://schemas.microsoft.com/office/drawing/2014/main" id="{78F60FB5-F746-324B-AD08-4B5084D26A36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8347E1A2-6B79-0F47-9BEA-21325C495F59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3B9F9A88-616E-7145-94F3-6C9E5DA22268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CE0E499F-CD57-9248-85F9-E6EF2BC502E0}"/>
                    </a:ext>
                  </a:extLst>
                </p:cNvPr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7" name="Straight Connector 576">
                  <a:extLst>
                    <a:ext uri="{FF2B5EF4-FFF2-40B4-BE49-F238E27FC236}">
                      <a16:creationId xmlns:a16="http://schemas.microsoft.com/office/drawing/2014/main" id="{B694157C-0E59-4847-9731-83D537BBB6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8" name="Group 538">
                  <a:extLst>
                    <a:ext uri="{FF2B5EF4-FFF2-40B4-BE49-F238E27FC236}">
                      <a16:creationId xmlns:a16="http://schemas.microsoft.com/office/drawing/2014/main" id="{FE388113-11E0-A248-8C77-2655391DD3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9" name="Oval 578">
                    <a:extLst>
                      <a:ext uri="{FF2B5EF4-FFF2-40B4-BE49-F238E27FC236}">
                        <a16:creationId xmlns:a16="http://schemas.microsoft.com/office/drawing/2014/main" id="{8031983F-D0B1-DC41-A955-F69C032A068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Rectangle 579">
                    <a:extLst>
                      <a:ext uri="{FF2B5EF4-FFF2-40B4-BE49-F238E27FC236}">
                        <a16:creationId xmlns:a16="http://schemas.microsoft.com/office/drawing/2014/main" id="{DB2973F2-646E-C545-8B3F-A7F83BEB1F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Oval 580">
                    <a:extLst>
                      <a:ext uri="{FF2B5EF4-FFF2-40B4-BE49-F238E27FC236}">
                        <a16:creationId xmlns:a16="http://schemas.microsoft.com/office/drawing/2014/main" id="{7A0BD2F5-5524-9941-B040-271EF42401F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3808222E-6976-2849-8198-52EAB41261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E3544819-6599-5941-9A5E-283DEE88CE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E3F1FBB8-47C0-8C40-B501-64DDACDE95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id="{CC7E8100-4D16-DD42-B820-FF0B31D721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CABE86F7-A733-5348-B5AA-05E180EA4CEC}"/>
                      </a:ext>
                    </a:extLst>
                  </p:cNvPr>
                  <p:cNvCxnSpPr>
                    <a:endCxn id="581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8EBB7CFB-D9EF-6A4F-8BB3-01A260C40FC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2D387945-1C2E-A54C-AF08-01FF98DFCB25}"/>
                  </a:ext>
                </a:extLst>
              </p:cNvPr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53" name="Rectangle 552">
                  <a:extLst>
                    <a:ext uri="{FF2B5EF4-FFF2-40B4-BE49-F238E27FC236}">
                      <a16:creationId xmlns:a16="http://schemas.microsoft.com/office/drawing/2014/main" id="{2AB4406B-3E57-C040-9929-5C1F1DFCB1B6}"/>
                    </a:ext>
                  </a:extLst>
                </p:cNvPr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4" name="Straight Connector 553">
                  <a:extLst>
                    <a:ext uri="{FF2B5EF4-FFF2-40B4-BE49-F238E27FC236}">
                      <a16:creationId xmlns:a16="http://schemas.microsoft.com/office/drawing/2014/main" id="{D5694302-C820-DB49-913E-76386804F4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5" name="Group 580">
                  <a:extLst>
                    <a:ext uri="{FF2B5EF4-FFF2-40B4-BE49-F238E27FC236}">
                      <a16:creationId xmlns:a16="http://schemas.microsoft.com/office/drawing/2014/main" id="{880E26E9-4F26-7B47-82A2-65DCFCFEC1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8" name="Oval 567">
                    <a:extLst>
                      <a:ext uri="{FF2B5EF4-FFF2-40B4-BE49-F238E27FC236}">
                        <a16:creationId xmlns:a16="http://schemas.microsoft.com/office/drawing/2014/main" id="{0EFD00C3-D43E-7746-A04D-28A67D81F82D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Rectangle 568">
                    <a:extLst>
                      <a:ext uri="{FF2B5EF4-FFF2-40B4-BE49-F238E27FC236}">
                        <a16:creationId xmlns:a16="http://schemas.microsoft.com/office/drawing/2014/main" id="{0CD04171-1B9E-254F-BF2C-E05ABF9CFD82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Oval 569">
                    <a:extLst>
                      <a:ext uri="{FF2B5EF4-FFF2-40B4-BE49-F238E27FC236}">
                        <a16:creationId xmlns:a16="http://schemas.microsoft.com/office/drawing/2014/main" id="{E5A35E0D-E38B-424D-9954-67704936033A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67E7EF0A-EF67-E24C-AF52-59A1FE58A19E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1B128C0E-0B26-B94B-BCF4-7A823EFA9887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7B6AA796-9260-9442-9CC0-184B8E214160}"/>
                    </a:ext>
                  </a:extLst>
                </p:cNvPr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7" name="Straight Connector 556">
                  <a:extLst>
                    <a:ext uri="{FF2B5EF4-FFF2-40B4-BE49-F238E27FC236}">
                      <a16:creationId xmlns:a16="http://schemas.microsoft.com/office/drawing/2014/main" id="{84ABC70C-BEF4-9E49-9DC3-DC20B6B156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8" name="Group 568">
                  <a:extLst>
                    <a:ext uri="{FF2B5EF4-FFF2-40B4-BE49-F238E27FC236}">
                      <a16:creationId xmlns:a16="http://schemas.microsoft.com/office/drawing/2014/main" id="{6B4D34BC-5852-FB46-B0F5-AC1664F47F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59" name="Oval 558">
                    <a:extLst>
                      <a:ext uri="{FF2B5EF4-FFF2-40B4-BE49-F238E27FC236}">
                        <a16:creationId xmlns:a16="http://schemas.microsoft.com/office/drawing/2014/main" id="{5D34FBE9-A733-1B4B-898C-3F7C483851E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Rectangle 559">
                    <a:extLst>
                      <a:ext uri="{FF2B5EF4-FFF2-40B4-BE49-F238E27FC236}">
                        <a16:creationId xmlns:a16="http://schemas.microsoft.com/office/drawing/2014/main" id="{94FE7F71-D345-C946-BE50-8C4E5A30EE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Oval 560">
                    <a:extLst>
                      <a:ext uri="{FF2B5EF4-FFF2-40B4-BE49-F238E27FC236}">
                        <a16:creationId xmlns:a16="http://schemas.microsoft.com/office/drawing/2014/main" id="{2F9EF38E-6AC3-F943-BB85-D009A1CDD95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967D797A-C311-864A-A373-A41C00D2C1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1FE3B5C7-2735-2046-95DC-CFFEC7C377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A6F43262-D44B-4042-A4C2-690F4F9546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id="{D0A9237E-ECBF-C64D-9BA4-E57E3FB22C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4A63F622-129C-FF42-8DB0-D47E825BF76F}"/>
                      </a:ext>
                    </a:extLst>
                  </p:cNvPr>
                  <p:cNvCxnSpPr>
                    <a:endCxn id="56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6B6B7EC-AD55-904F-A5C4-487028A50DE1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1" name="Group 510">
                <a:extLst>
                  <a:ext uri="{FF2B5EF4-FFF2-40B4-BE49-F238E27FC236}">
                    <a16:creationId xmlns:a16="http://schemas.microsoft.com/office/drawing/2014/main" id="{AEA1FBC6-7A51-F34C-BAB9-FAE4C4A6D941}"/>
                  </a:ext>
                </a:extLst>
              </p:cNvPr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CCF1D624-DA31-F24B-AEF9-E141494D48E0}"/>
                    </a:ext>
                  </a:extLst>
                </p:cNvPr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4" name="Straight Connector 533">
                  <a:extLst>
                    <a:ext uri="{FF2B5EF4-FFF2-40B4-BE49-F238E27FC236}">
                      <a16:creationId xmlns:a16="http://schemas.microsoft.com/office/drawing/2014/main" id="{5B16137A-740F-BC46-83AC-69F8BFD9547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5" name="Group 607">
                  <a:extLst>
                    <a:ext uri="{FF2B5EF4-FFF2-40B4-BE49-F238E27FC236}">
                      <a16:creationId xmlns:a16="http://schemas.microsoft.com/office/drawing/2014/main" id="{FD8EE77E-118D-C249-BDF7-4E03E883B2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0BB43A8A-845F-CC42-9DC8-9B4E62E491C5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Rectangle 548">
                    <a:extLst>
                      <a:ext uri="{FF2B5EF4-FFF2-40B4-BE49-F238E27FC236}">
                        <a16:creationId xmlns:a16="http://schemas.microsoft.com/office/drawing/2014/main" id="{96E9EB72-0350-2747-8FA7-76136E81AC9E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DC881CB7-FE4D-FE4E-9748-772252188AFC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DC53FF37-2520-714E-A5BF-60112FCB0A0F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F9EBA973-5DC1-5B47-A5ED-90005F54FCC1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A3FB46FE-169F-9140-96C3-C42E33AE2B64}"/>
                    </a:ext>
                  </a:extLst>
                </p:cNvPr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0BBC2230-3F6E-904C-82D1-AFD95679B9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8" name="Group 595">
                  <a:extLst>
                    <a:ext uri="{FF2B5EF4-FFF2-40B4-BE49-F238E27FC236}">
                      <a16:creationId xmlns:a16="http://schemas.microsoft.com/office/drawing/2014/main" id="{40399425-521B-D643-BE12-A19AB347E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16553013-EA2E-8E41-A3E1-BCCE9E93E4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Rectangle 539">
                    <a:extLst>
                      <a:ext uri="{FF2B5EF4-FFF2-40B4-BE49-F238E27FC236}">
                        <a16:creationId xmlns:a16="http://schemas.microsoft.com/office/drawing/2014/main" id="{9C37324D-607E-3C4F-B41E-B506DD7939A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56B0875A-352E-6D44-96CE-1E964E7E219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8F706B2B-AE93-AC43-93E0-E39EB9FF2F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B3A368EC-FB0F-C941-9F6C-A864AA0C9C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62A4A154-7D82-9F47-A026-0EF36FD06F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AB530AB4-C345-9044-9301-3A357686F4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5FD2DEA2-62A9-E743-BEEC-CD991F286F26}"/>
                      </a:ext>
                    </a:extLst>
                  </p:cNvPr>
                  <p:cNvCxnSpPr>
                    <a:endCxn id="54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850092CD-EBE9-B646-8198-BB6C1648DD53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3A07B75A-34AD-5A45-98BD-BFCD05A6AA2E}"/>
                  </a:ext>
                </a:extLst>
              </p:cNvPr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6C8D1614-7BF6-4642-94A3-70C36CEC484D}"/>
                    </a:ext>
                  </a:extLst>
                </p:cNvPr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32DB3177-D80A-9145-9497-28FB784056C2}"/>
                    </a:ext>
                  </a:extLst>
                </p:cNvPr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5" name="Group 634">
                  <a:extLst>
                    <a:ext uri="{FF2B5EF4-FFF2-40B4-BE49-F238E27FC236}">
                      <a16:creationId xmlns:a16="http://schemas.microsoft.com/office/drawing/2014/main" id="{65A47B5E-F2CB-594A-BD58-9FE922EB7E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5BE5BB6-0C1F-544E-BE74-9A2D5A63315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Rectangle 528">
                    <a:extLst>
                      <a:ext uri="{FF2B5EF4-FFF2-40B4-BE49-F238E27FC236}">
                        <a16:creationId xmlns:a16="http://schemas.microsoft.com/office/drawing/2014/main" id="{1D8B9DD8-1DBF-E041-8295-DA296B4603A2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5B84D8CD-13B2-604E-A807-752EADAA8871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885A366E-444E-DA46-8EBD-35F1EDEB77BC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B97A9CB5-23BF-0847-BE36-C0AF41F70C8E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FC15DD5A-EE50-1644-8973-B09EB47B67C3}"/>
                    </a:ext>
                  </a:extLst>
                </p:cNvPr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7" name="Straight Connector 516">
                  <a:extLst>
                    <a:ext uri="{FF2B5EF4-FFF2-40B4-BE49-F238E27FC236}">
                      <a16:creationId xmlns:a16="http://schemas.microsoft.com/office/drawing/2014/main" id="{0305C96B-82C7-0249-9E17-769E23D456F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8" name="Group 622">
                  <a:extLst>
                    <a:ext uri="{FF2B5EF4-FFF2-40B4-BE49-F238E27FC236}">
                      <a16:creationId xmlns:a16="http://schemas.microsoft.com/office/drawing/2014/main" id="{94B7DBD3-7C78-E643-B3AD-C12BF3785F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690EA313-FF31-164F-A140-DA76903CEE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Rectangle 519">
                    <a:extLst>
                      <a:ext uri="{FF2B5EF4-FFF2-40B4-BE49-F238E27FC236}">
                        <a16:creationId xmlns:a16="http://schemas.microsoft.com/office/drawing/2014/main" id="{2DCFC1EE-52F6-854A-A387-9D86ECA08E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EDF9F22D-ACC3-4B43-911D-B350B36A10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8CF6B37B-AFBE-9B42-A8EC-EABBAA0F3F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>
                    <a:extLst>
                      <a:ext uri="{FF2B5EF4-FFF2-40B4-BE49-F238E27FC236}">
                        <a16:creationId xmlns:a16="http://schemas.microsoft.com/office/drawing/2014/main" id="{30213B45-E211-5443-B77E-230CD6148D4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930A525-545D-E642-9A1E-6D046A6D2C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1674387C-B8F4-F14B-B7E1-D2FDD29687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85CD0036-C123-AD4B-A4C0-02919E87D4DB}"/>
                      </a:ext>
                    </a:extLst>
                  </p:cNvPr>
                  <p:cNvCxnSpPr>
                    <a:endCxn id="521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FCCF148-D802-1942-98F3-63D5085B4BF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</p:grp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E16A9B2-D371-204F-AABD-8317E9888A24}"/>
                </a:ext>
              </a:extLst>
            </p:cNvPr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AEDE3C7B-8790-4A43-879D-14C0ACD895D7}"/>
                  </a:ext>
                </a:extLst>
              </p:cNvPr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9F6053F-3E13-7148-AE5E-2C810815FF3A}"/>
                  </a:ext>
                </a:extLst>
              </p:cNvPr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500" name="Straight Arrow Connector 499">
                <a:extLst>
                  <a:ext uri="{FF2B5EF4-FFF2-40B4-BE49-F238E27FC236}">
                    <a16:creationId xmlns:a16="http://schemas.microsoft.com/office/drawing/2014/main" id="{4965AD51-16F6-C94B-BC66-CDD2DE6A9D25}"/>
                  </a:ext>
                </a:extLst>
              </p:cNvPr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A35133F6-41E2-CE4A-8391-4C802A099353}"/>
                  </a:ext>
                </a:extLst>
              </p:cNvPr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2" name="Straight Arrow Connector 501">
                <a:extLst>
                  <a:ext uri="{FF2B5EF4-FFF2-40B4-BE49-F238E27FC236}">
                    <a16:creationId xmlns:a16="http://schemas.microsoft.com/office/drawing/2014/main" id="{CD05D69D-4C5E-A54C-A979-991C2A28175E}"/>
                  </a:ext>
                </a:extLst>
              </p:cNvPr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383" name="Group 347">
              <a:extLst>
                <a:ext uri="{FF2B5EF4-FFF2-40B4-BE49-F238E27FC236}">
                  <a16:creationId xmlns:a16="http://schemas.microsoft.com/office/drawing/2014/main" id="{FE3B11D9-3386-024F-9930-5028862A6C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5A16FCC8-1633-0F4A-AF51-5A0A7FE45514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B519904C-1E17-C942-8BA9-0E8AB5079FBB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EFB13E26-3B41-9749-8519-C459963D2013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EBC82CCD-F9E5-9848-AD05-9CD917C4153B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CA26AE87-8F1A-0446-8346-27E9411E71B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A9435622-957B-2049-B9C4-D47B10BCEFD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C7BD66C-4B7E-A245-B0B0-68D4770B836B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AAD20102-9CAC-A94D-938A-4737F5BDF52B}"/>
                  </a:ext>
                </a:extLst>
              </p:cNvPr>
              <p:cNvCxnSpPr>
                <a:endCxn id="4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2FAD383B-123F-DC43-9C3D-E4BC3F030080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4" name="Group 347">
              <a:extLst>
                <a:ext uri="{FF2B5EF4-FFF2-40B4-BE49-F238E27FC236}">
                  <a16:creationId xmlns:a16="http://schemas.microsoft.com/office/drawing/2014/main" id="{1FA128A4-E7D2-0F47-8B8A-D227ADE12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AB3681F7-659D-C24E-A38A-0FDB7554EA5C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7B2EBB36-6458-5E4B-BDD9-19B1C22389E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4F4C31DA-5FE9-984F-9A0A-1E09D14FE08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146674E-5B35-BF4A-95DA-E92D42A8175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B03ED2CC-7625-A940-9A57-28C483BA5A6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2F1ABB92-F0A5-E246-9416-195DA002358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2CF5432E-D32E-E14F-A34A-56CDAF8AAA9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0FE726C9-E272-5543-B953-93C4B3CA7BF2}"/>
                  </a:ext>
                </a:extLst>
              </p:cNvPr>
              <p:cNvCxnSpPr>
                <a:endCxn id="4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D0496554-D8D1-8948-BABA-94B195EA9D3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5" name="Group 347">
              <a:extLst>
                <a:ext uri="{FF2B5EF4-FFF2-40B4-BE49-F238E27FC236}">
                  <a16:creationId xmlns:a16="http://schemas.microsoft.com/office/drawing/2014/main" id="{6668F938-851E-AB41-8568-976ACF90B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471" name="Oval 470">
                <a:extLst>
                  <a:ext uri="{FF2B5EF4-FFF2-40B4-BE49-F238E27FC236}">
                    <a16:creationId xmlns:a16="http://schemas.microsoft.com/office/drawing/2014/main" id="{AAA12AB3-54BB-0441-9A6C-077BF17E70F2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542CBF52-AB3D-B547-9EB4-6268801280FE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62F9DC56-CA45-5E4C-ADDA-2ADC825CE2E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BC1AC39B-3AE0-3C42-ADA6-3653BBC5B2A7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CBEC19FB-844D-F14C-87CD-AFFDF31314DC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F3726C02-E914-F24E-9979-850362049A6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E7F76CCB-DC14-5D47-BBBB-5D1839BC1450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012FA502-1BF1-0E42-8A23-456008B708CD}"/>
                  </a:ext>
                </a:extLst>
              </p:cNvPr>
              <p:cNvCxnSpPr>
                <a:endCxn id="4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5DE96D85-712C-B94D-9E53-0E42305E578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6" name="Group 347">
              <a:extLst>
                <a:ext uri="{FF2B5EF4-FFF2-40B4-BE49-F238E27FC236}">
                  <a16:creationId xmlns:a16="http://schemas.microsoft.com/office/drawing/2014/main" id="{83A1C232-E62A-BF4A-8DB9-187CA2461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17919704-9ABE-9546-BBD5-8DF01F7AD80B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3" name="Rectangle 462">
                <a:extLst>
                  <a:ext uri="{FF2B5EF4-FFF2-40B4-BE49-F238E27FC236}">
                    <a16:creationId xmlns:a16="http://schemas.microsoft.com/office/drawing/2014/main" id="{BE82DA0E-A4BD-1C43-A0A2-6227CBD1993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749CFC56-7919-9041-AA3A-D60B7F0B69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27DD30A4-67D5-F04D-90C5-99D1EFA6914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EFC06E9-A829-5D4B-AFB1-41BA4A45C59F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D44CCC7-9CD1-E348-ABEF-BBD848DFB54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4975792-3908-CB49-9B54-BD948E29A807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4F3E613-F206-2944-B44D-3EDDF052D577}"/>
                  </a:ext>
                </a:extLst>
              </p:cNvPr>
              <p:cNvCxnSpPr>
                <a:endCxn id="4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B3C6B2A4-7631-2046-85C3-980D6CE39C6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7" name="Group 347">
              <a:extLst>
                <a:ext uri="{FF2B5EF4-FFF2-40B4-BE49-F238E27FC236}">
                  <a16:creationId xmlns:a16="http://schemas.microsoft.com/office/drawing/2014/main" id="{AB634BE5-57A9-CD40-A582-3EC1DA74F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071D573E-69EB-C64A-B32E-BAEDA36F05CD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4" name="Rectangle 453">
                <a:extLst>
                  <a:ext uri="{FF2B5EF4-FFF2-40B4-BE49-F238E27FC236}">
                    <a16:creationId xmlns:a16="http://schemas.microsoft.com/office/drawing/2014/main" id="{2AA2F495-D440-3942-89E6-B98ADF2EEF2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66CFAFD9-9285-6C4E-A3DD-30BDB42BB8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7FAC9A44-D290-E446-8AFD-1995F67184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5126B8E7-87D6-9244-B06D-DD2BCCF91A00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3C8C3AA-A46D-7042-9C20-C4798335AF85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3E27A51E-B896-6F41-BE51-9A8122856722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D23564A-0E97-694E-AEE5-518E2024AEE1}"/>
                  </a:ext>
                </a:extLst>
              </p:cNvPr>
              <p:cNvCxnSpPr>
                <a:endCxn id="4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C8A2EE84-1A08-2248-99EE-3B6F3EAB19E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E674E711-B543-E349-9437-4123F003C12E}"/>
                </a:ext>
              </a:extLst>
            </p:cNvPr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62D36AE2-BF21-804C-B67A-91B7A6C2193D}"/>
                  </a:ext>
                </a:extLst>
              </p:cNvPr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450" name="Oval 449">
                  <a:extLst>
                    <a:ext uri="{FF2B5EF4-FFF2-40B4-BE49-F238E27FC236}">
                      <a16:creationId xmlns:a16="http://schemas.microsoft.com/office/drawing/2014/main" id="{8EE6B087-D830-FE4F-AAD6-E1A2BAA9FE8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47CCD83D-A4A7-784F-A36F-834C748A5646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TextBox 389">
                  <a:extLst>
                    <a:ext uri="{FF2B5EF4-FFF2-40B4-BE49-F238E27FC236}">
                      <a16:creationId xmlns:a16="http://schemas.microsoft.com/office/drawing/2014/main" id="{9C856663-ED44-084E-BE50-F682BBA77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2664" y="2127167"/>
                  <a:ext cx="2057700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Remote Controller</a:t>
                  </a:r>
                </a:p>
              </p:txBody>
            </p:sp>
          </p:grpSp>
          <p:grpSp>
            <p:nvGrpSpPr>
              <p:cNvPr id="426" name="Group 425">
                <a:extLst>
                  <a:ext uri="{FF2B5EF4-FFF2-40B4-BE49-F238E27FC236}">
                    <a16:creationId xmlns:a16="http://schemas.microsoft.com/office/drawing/2014/main" id="{81B736A2-639C-5045-9469-BBFF1FDAFC95}"/>
                  </a:ext>
                </a:extLst>
              </p:cNvPr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7" name="Oval 446">
                  <a:extLst>
                    <a:ext uri="{FF2B5EF4-FFF2-40B4-BE49-F238E27FC236}">
                      <a16:creationId xmlns:a16="http://schemas.microsoft.com/office/drawing/2014/main" id="{7255FCAB-97CA-B947-8E8A-0A13FD397DC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61B8CC61-7E0C-EE46-9388-0895CB146C0C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TextBox 389">
                  <a:extLst>
                    <a:ext uri="{FF2B5EF4-FFF2-40B4-BE49-F238E27FC236}">
                      <a16:creationId xmlns:a16="http://schemas.microsoft.com/office/drawing/2014/main" id="{753C8794-6C3E-A946-98F0-0A4574B680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901810" y="2127167"/>
                  <a:ext cx="1159411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</a:p>
              </p:txBody>
            </p:sp>
          </p:grpSp>
          <p:grpSp>
            <p:nvGrpSpPr>
              <p:cNvPr id="427" name="Group 426">
                <a:extLst>
                  <a:ext uri="{FF2B5EF4-FFF2-40B4-BE49-F238E27FC236}">
                    <a16:creationId xmlns:a16="http://schemas.microsoft.com/office/drawing/2014/main" id="{F6E58E7F-3C3B-6B42-95B1-9AED236D83A8}"/>
                  </a:ext>
                </a:extLst>
              </p:cNvPr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43" name="Group 442">
                  <a:extLst>
                    <a:ext uri="{FF2B5EF4-FFF2-40B4-BE49-F238E27FC236}">
                      <a16:creationId xmlns:a16="http://schemas.microsoft.com/office/drawing/2014/main" id="{B5462F2E-F700-E74E-8777-989C222F6B17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3A8D5BD0-5AF9-F047-A2A5-74B21E482F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76278212-AACF-EA41-ABEC-BADB5287BB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4" name="TextBox 389">
                  <a:extLst>
                    <a:ext uri="{FF2B5EF4-FFF2-40B4-BE49-F238E27FC236}">
                      <a16:creationId xmlns:a16="http://schemas.microsoft.com/office/drawing/2014/main" id="{07D62407-09DE-4446-A991-94479991A7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4D1B0CFF-CE53-8E44-985B-C5516AC59054}"/>
                  </a:ext>
                </a:extLst>
              </p:cNvPr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9" name="Group 438">
                  <a:extLst>
                    <a:ext uri="{FF2B5EF4-FFF2-40B4-BE49-F238E27FC236}">
                      <a16:creationId xmlns:a16="http://schemas.microsoft.com/office/drawing/2014/main" id="{E9FE6041-3130-EB4F-8BC7-1EE9AB973D5F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1" name="Oval 440">
                    <a:extLst>
                      <a:ext uri="{FF2B5EF4-FFF2-40B4-BE49-F238E27FC236}">
                        <a16:creationId xmlns:a16="http://schemas.microsoft.com/office/drawing/2014/main" id="{5B86D724-BC2B-BD40-B41F-B06FDAB2E4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25D22206-7FA6-1144-B6AC-B857637AF3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" name="TextBox 389">
                  <a:extLst>
                    <a:ext uri="{FF2B5EF4-FFF2-40B4-BE49-F238E27FC236}">
                      <a16:creationId xmlns:a16="http://schemas.microsoft.com/office/drawing/2014/main" id="{2D5FEB66-58AA-9E4B-AD71-EA4750A83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9D109E0A-BCFA-E94A-BF8F-93D3F96B54CC}"/>
                  </a:ext>
                </a:extLst>
              </p:cNvPr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640672AD-E981-1643-871D-AD8A67139540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7" name="Oval 436">
                    <a:extLst>
                      <a:ext uri="{FF2B5EF4-FFF2-40B4-BE49-F238E27FC236}">
                        <a16:creationId xmlns:a16="http://schemas.microsoft.com/office/drawing/2014/main" id="{294A370C-785F-404E-8135-30826A70FF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Oval 437">
                    <a:extLst>
                      <a:ext uri="{FF2B5EF4-FFF2-40B4-BE49-F238E27FC236}">
                        <a16:creationId xmlns:a16="http://schemas.microsoft.com/office/drawing/2014/main" id="{E67022FB-D28B-0E44-9B6D-DD8092F2F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6" name="TextBox 389">
                  <a:extLst>
                    <a:ext uri="{FF2B5EF4-FFF2-40B4-BE49-F238E27FC236}">
                      <a16:creationId xmlns:a16="http://schemas.microsoft.com/office/drawing/2014/main" id="{2A590B0D-6FC1-9149-A279-05645BBC3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0" name="Group 429">
                <a:extLst>
                  <a:ext uri="{FF2B5EF4-FFF2-40B4-BE49-F238E27FC236}">
                    <a16:creationId xmlns:a16="http://schemas.microsoft.com/office/drawing/2014/main" id="{0326EFB3-34F4-754B-86E7-7F4C53B7BE4A}"/>
                  </a:ext>
                </a:extLst>
              </p:cNvPr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887B5438-FD39-FF45-94F4-501001587C74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3" name="Oval 432">
                    <a:extLst>
                      <a:ext uri="{FF2B5EF4-FFF2-40B4-BE49-F238E27FC236}">
                        <a16:creationId xmlns:a16="http://schemas.microsoft.com/office/drawing/2014/main" id="{6FF89616-28C7-BA4C-A7CF-F285884667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DE898B76-72BE-1941-BD61-33F2BA17794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2" name="TextBox 389">
                  <a:extLst>
                    <a:ext uri="{FF2B5EF4-FFF2-40B4-BE49-F238E27FC236}">
                      <a16:creationId xmlns:a16="http://schemas.microsoft.com/office/drawing/2014/main" id="{FC2D41BB-76AF-5143-8519-F85BA5D046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9" name="Group 388">
              <a:extLst>
                <a:ext uri="{FF2B5EF4-FFF2-40B4-BE49-F238E27FC236}">
                  <a16:creationId xmlns:a16="http://schemas.microsoft.com/office/drawing/2014/main" id="{5E8E5875-4EBA-4349-B27C-7F45D2F51E62}"/>
                </a:ext>
              </a:extLst>
            </p:cNvPr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390" name="Group 554">
                <a:extLst>
                  <a:ext uri="{FF2B5EF4-FFF2-40B4-BE49-F238E27FC236}">
                    <a16:creationId xmlns:a16="http://schemas.microsoft.com/office/drawing/2014/main" id="{81B6EE14-CC27-744A-A051-4E03FA7FB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419" name="Rectangle 418">
                  <a:extLst>
                    <a:ext uri="{FF2B5EF4-FFF2-40B4-BE49-F238E27FC236}">
                      <a16:creationId xmlns:a16="http://schemas.microsoft.com/office/drawing/2014/main" id="{C110861B-9F39-1F44-A2C4-E4F16FCAC279}"/>
                    </a:ext>
                  </a:extLst>
                </p:cNvPr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DD0A76D0-D1B5-C448-A6EF-5CBA826076A3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1" name="Straight Connector 420">
                  <a:extLst>
                    <a:ext uri="{FF2B5EF4-FFF2-40B4-BE49-F238E27FC236}">
                      <a16:creationId xmlns:a16="http://schemas.microsoft.com/office/drawing/2014/main" id="{3D867651-027E-ED40-9FF0-8C7FDE56A1AD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2" name="Straight Connector 421">
                  <a:extLst>
                    <a:ext uri="{FF2B5EF4-FFF2-40B4-BE49-F238E27FC236}">
                      <a16:creationId xmlns:a16="http://schemas.microsoft.com/office/drawing/2014/main" id="{38A884CE-9A37-D940-B4A8-9D4D87274982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3" name="Straight Connector 422">
                  <a:extLst>
                    <a:ext uri="{FF2B5EF4-FFF2-40B4-BE49-F238E27FC236}">
                      <a16:creationId xmlns:a16="http://schemas.microsoft.com/office/drawing/2014/main" id="{F72B6516-301E-294C-BD5A-03CB25199EE7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4" name="Straight Connector 423">
                  <a:extLst>
                    <a:ext uri="{FF2B5EF4-FFF2-40B4-BE49-F238E27FC236}">
                      <a16:creationId xmlns:a16="http://schemas.microsoft.com/office/drawing/2014/main" id="{5E23C2C4-4FEE-1D40-BD08-52071DA681C7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1" name="Group 554">
                <a:extLst>
                  <a:ext uri="{FF2B5EF4-FFF2-40B4-BE49-F238E27FC236}">
                    <a16:creationId xmlns:a16="http://schemas.microsoft.com/office/drawing/2014/main" id="{8984DC81-21F8-1546-9659-CE7B16A68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413" name="Rectangle 412">
                  <a:extLst>
                    <a:ext uri="{FF2B5EF4-FFF2-40B4-BE49-F238E27FC236}">
                      <a16:creationId xmlns:a16="http://schemas.microsoft.com/office/drawing/2014/main" id="{354DD063-2794-1643-A5E7-9E49377960D6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16208DC2-6B8A-2448-84E0-DB0EF734E2E0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9617AE01-3C7B-7E42-9676-0C68B7ECCAE6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6" name="Straight Connector 415">
                  <a:extLst>
                    <a:ext uri="{FF2B5EF4-FFF2-40B4-BE49-F238E27FC236}">
                      <a16:creationId xmlns:a16="http://schemas.microsoft.com/office/drawing/2014/main" id="{C47DC652-BD0C-3F46-86D7-ECC9AD1D79D2}"/>
                    </a:ext>
                  </a:extLst>
                </p:cNvPr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7" name="Straight Connector 416">
                  <a:extLst>
                    <a:ext uri="{FF2B5EF4-FFF2-40B4-BE49-F238E27FC236}">
                      <a16:creationId xmlns:a16="http://schemas.microsoft.com/office/drawing/2014/main" id="{3B014B56-FED6-4E48-99C5-5A79ADD94CC4}"/>
                    </a:ext>
                  </a:extLst>
                </p:cNvPr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8" name="Straight Connector 417">
                  <a:extLst>
                    <a:ext uri="{FF2B5EF4-FFF2-40B4-BE49-F238E27FC236}">
                      <a16:creationId xmlns:a16="http://schemas.microsoft.com/office/drawing/2014/main" id="{468D05CF-FA4F-A948-B610-7F2761E0FD51}"/>
                    </a:ext>
                  </a:extLst>
                </p:cNvPr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2" name="Group 554">
                <a:extLst>
                  <a:ext uri="{FF2B5EF4-FFF2-40B4-BE49-F238E27FC236}">
                    <a16:creationId xmlns:a16="http://schemas.microsoft.com/office/drawing/2014/main" id="{A996263E-DE9E-0842-A205-EB674D3E0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407" name="Rectangle 406">
                  <a:extLst>
                    <a:ext uri="{FF2B5EF4-FFF2-40B4-BE49-F238E27FC236}">
                      <a16:creationId xmlns:a16="http://schemas.microsoft.com/office/drawing/2014/main" id="{0ED24C96-9484-4B4E-B94F-7B96917BDD0F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B0981132-3978-A74C-92CF-3B326EA8CF91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32807344-875D-7B41-B999-7AB2EF8D8CFB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0986A014-650F-3149-8526-CB72AA722F05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CCA2E2B5-01CD-7B4F-94D5-1422002B0E7E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C5F10C1C-2C2D-AF46-9C32-C36601C56B52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3" name="Group 554">
                <a:extLst>
                  <a:ext uri="{FF2B5EF4-FFF2-40B4-BE49-F238E27FC236}">
                    <a16:creationId xmlns:a16="http://schemas.microsoft.com/office/drawing/2014/main" id="{C13C551E-2854-8946-A50E-F2DE3B946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B9056E92-3704-A64A-8AC6-8AE37C0DE9FD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42F13AA3-2FB6-1448-A47B-8DFED40933BC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E77A16B9-9E1B-264D-B761-C2F6E72E8944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16553DD0-7CED-E54F-86EB-21CD0B109D8B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E9065049-61A7-D445-8F3A-CF75B01E536C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4894E9C-A6C4-6A4A-AB4E-52ACBB1D5460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4" name="Group 554">
                <a:extLst>
                  <a:ext uri="{FF2B5EF4-FFF2-40B4-BE49-F238E27FC236}">
                    <a16:creationId xmlns:a16="http://schemas.microsoft.com/office/drawing/2014/main" id="{1A94EF4C-7B4A-A442-9223-24BE151A8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395" name="Rectangle 394">
                  <a:extLst>
                    <a:ext uri="{FF2B5EF4-FFF2-40B4-BE49-F238E27FC236}">
                      <a16:creationId xmlns:a16="http://schemas.microsoft.com/office/drawing/2014/main" id="{EF7021D4-6C50-FE4F-99DD-7E97E97A6213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F3A4AB08-E85D-1B4D-8B63-B23CC80E42EB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9C1A2807-7BAE-6C42-B615-F35AC6152D59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155E58FB-2047-8242-96E3-E6496B245893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76E85654-AB3D-5C4E-A804-425C02BD2C31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E71B59FA-2416-4440-955A-A071C311CFAC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8973FC0F-0FC1-A246-BFD1-84BF1EF9A853}"/>
              </a:ext>
            </a:extLst>
          </p:cNvPr>
          <p:cNvGrpSpPr/>
          <p:nvPr/>
        </p:nvGrpSpPr>
        <p:grpSpPr>
          <a:xfrm>
            <a:off x="200416" y="5099428"/>
            <a:ext cx="4112251" cy="1370966"/>
            <a:chOff x="-1402915" y="4974167"/>
            <a:chExt cx="4112251" cy="1370966"/>
          </a:xfrm>
        </p:grpSpPr>
        <p:sp>
          <p:nvSpPr>
            <p:cNvPr id="711" name="TextBox 710">
              <a:extLst>
                <a:ext uri="{FF2B5EF4-FFF2-40B4-BE49-F238E27FC236}">
                  <a16:creationId xmlns:a16="http://schemas.microsoft.com/office/drawing/2014/main" id="{08BF04B4-6075-A84B-8EC3-DF7DDD551004}"/>
                </a:ext>
              </a:extLst>
            </p:cNvPr>
            <p:cNvSpPr txBox="1"/>
            <p:nvPr/>
          </p:nvSpPr>
          <p:spPr>
            <a:xfrm>
              <a:off x="-1402915" y="5588003"/>
              <a:ext cx="411225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1: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generalized “flow-based” forwarding (e.g., OpenFlow)</a:t>
              </a: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3A62419-3EC1-4842-8B5B-F8E1858F6A37}"/>
                </a:ext>
              </a:extLst>
            </p:cNvPr>
            <p:cNvCxnSpPr>
              <a:cxnSpLocks/>
              <a:stCxn id="711" idx="0"/>
            </p:cNvCxnSpPr>
            <p:nvPr/>
          </p:nvCxnSpPr>
          <p:spPr bwMode="auto">
            <a:xfrm flipV="1">
              <a:off x="653211" y="4974167"/>
              <a:ext cx="1505789" cy="613836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AAAF29D5-9601-CF43-8C05-901671240D68}"/>
              </a:ext>
            </a:extLst>
          </p:cNvPr>
          <p:cNvGrpSpPr/>
          <p:nvPr/>
        </p:nvGrpSpPr>
        <p:grpSpPr>
          <a:xfrm>
            <a:off x="9193527" y="3631579"/>
            <a:ext cx="2831459" cy="1311728"/>
            <a:chOff x="69488" y="5026085"/>
            <a:chExt cx="4347805" cy="1311728"/>
          </a:xfrm>
        </p:grpSpPr>
        <p:sp>
          <p:nvSpPr>
            <p:cNvPr id="714" name="TextBox 713">
              <a:extLst>
                <a:ext uri="{FF2B5EF4-FFF2-40B4-BE49-F238E27FC236}">
                  <a16:creationId xmlns:a16="http://schemas.microsoft.com/office/drawing/2014/main" id="{FE50FC28-F437-0344-9C2D-2FDDA8A95DAE}"/>
                </a:ext>
              </a:extLst>
            </p:cNvPr>
            <p:cNvSpPr txBox="1"/>
            <p:nvPr/>
          </p:nvSpPr>
          <p:spPr>
            <a:xfrm>
              <a:off x="69488" y="5580683"/>
              <a:ext cx="434780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2.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control, data plane separation</a:t>
              </a: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AB94C55F-5325-1444-88FB-722BF41A6EED}"/>
                </a:ext>
              </a:extLst>
            </p:cNvPr>
            <p:cNvCxnSpPr>
              <a:cxnSpLocks/>
              <a:stCxn id="714" idx="0"/>
            </p:cNvCxnSpPr>
            <p:nvPr/>
          </p:nvCxnSpPr>
          <p:spPr bwMode="auto">
            <a:xfrm flipH="1" flipV="1">
              <a:off x="1351777" y="5026085"/>
              <a:ext cx="891615" cy="554598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716" name="TextBox 715">
            <a:extLst>
              <a:ext uri="{FF2B5EF4-FFF2-40B4-BE49-F238E27FC236}">
                <a16:creationId xmlns:a16="http://schemas.microsoft.com/office/drawing/2014/main" id="{DC87C3CB-DAE1-4642-A18C-C358079613E1}"/>
              </a:ext>
            </a:extLst>
          </p:cNvPr>
          <p:cNvSpPr txBox="1"/>
          <p:nvPr/>
        </p:nvSpPr>
        <p:spPr>
          <a:xfrm>
            <a:off x="8661128" y="1214433"/>
            <a:ext cx="3326279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b="1" i="1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3</a:t>
            </a:r>
            <a:r>
              <a:rPr lang="en-US" sz="2400" b="1" i="1" dirty="0">
                <a:solidFill>
                  <a:srgbClr val="000090"/>
                </a:solidFill>
                <a:ea typeface="ＭＳ Ｐゴシック" charset="0"/>
              </a:rPr>
              <a:t>.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</a:rPr>
              <a:t>control plane functions external to data-plane switches</a:t>
            </a:r>
            <a:endParaRPr lang="en-US" i="1" dirty="0">
              <a:solidFill>
                <a:srgbClr val="000000"/>
              </a:solidFill>
              <a:ea typeface="ＭＳ Ｐゴシック" charset="0"/>
            </a:endParaRPr>
          </a:p>
        </p:txBody>
      </p: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A4E79431-B0A1-424A-994E-6C3A3C35D682}"/>
              </a:ext>
            </a:extLst>
          </p:cNvPr>
          <p:cNvCxnSpPr/>
          <p:nvPr/>
        </p:nvCxnSpPr>
        <p:spPr bwMode="auto">
          <a:xfrm flipV="1">
            <a:off x="8275367" y="1593599"/>
            <a:ext cx="618473" cy="645305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8" name="Oval 717">
            <a:extLst>
              <a:ext uri="{FF2B5EF4-FFF2-40B4-BE49-F238E27FC236}">
                <a16:creationId xmlns:a16="http://schemas.microsoft.com/office/drawing/2014/main" id="{D081AC31-01FF-274A-A3CC-61340B69FEDE}"/>
              </a:ext>
            </a:extLst>
          </p:cNvPr>
          <p:cNvSpPr/>
          <p:nvPr/>
        </p:nvSpPr>
        <p:spPr bwMode="auto">
          <a:xfrm>
            <a:off x="3619093" y="1435386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19" name="Oval 718">
            <a:extLst>
              <a:ext uri="{FF2B5EF4-FFF2-40B4-BE49-F238E27FC236}">
                <a16:creationId xmlns:a16="http://schemas.microsoft.com/office/drawing/2014/main" id="{51428A79-BB50-854B-9121-C9E4D1876557}"/>
              </a:ext>
            </a:extLst>
          </p:cNvPr>
          <p:cNvSpPr/>
          <p:nvPr/>
        </p:nvSpPr>
        <p:spPr bwMode="auto">
          <a:xfrm>
            <a:off x="4618114" y="1426539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0" name="Oval 719">
            <a:extLst>
              <a:ext uri="{FF2B5EF4-FFF2-40B4-BE49-F238E27FC236}">
                <a16:creationId xmlns:a16="http://schemas.microsoft.com/office/drawing/2014/main" id="{DC70C71B-F844-7F49-AB26-0B4E22A896D0}"/>
              </a:ext>
            </a:extLst>
          </p:cNvPr>
          <p:cNvSpPr/>
          <p:nvPr/>
        </p:nvSpPr>
        <p:spPr bwMode="auto">
          <a:xfrm>
            <a:off x="7431318" y="1417694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1" name="TextBox 720">
            <a:extLst>
              <a:ext uri="{FF2B5EF4-FFF2-40B4-BE49-F238E27FC236}">
                <a16:creationId xmlns:a16="http://schemas.microsoft.com/office/drawing/2014/main" id="{1064F1A9-6515-434B-A35C-622C7DCD2543}"/>
              </a:ext>
            </a:extLst>
          </p:cNvPr>
          <p:cNvSpPr txBox="1"/>
          <p:nvPr/>
        </p:nvSpPr>
        <p:spPr>
          <a:xfrm>
            <a:off x="6236542" y="1190791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8000"/>
                </a:solidFill>
                <a:latin typeface="Arial" charset="0"/>
                <a:ea typeface="ＭＳ Ｐゴシック" charset="0"/>
              </a:rPr>
              <a:t>…</a:t>
            </a:r>
          </a:p>
        </p:txBody>
      </p: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E5214BD8-C000-224E-8C7D-B3610D784CAA}"/>
              </a:ext>
            </a:extLst>
          </p:cNvPr>
          <p:cNvCxnSpPr/>
          <p:nvPr/>
        </p:nvCxnSpPr>
        <p:spPr bwMode="auto">
          <a:xfrm flipV="1">
            <a:off x="8228340" y="1594833"/>
            <a:ext cx="663883" cy="1006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6" name="TextBox 725">
            <a:extLst>
              <a:ext uri="{FF2B5EF4-FFF2-40B4-BE49-F238E27FC236}">
                <a16:creationId xmlns:a16="http://schemas.microsoft.com/office/drawing/2014/main" id="{DC680172-6486-D24B-A48C-E405688C7041}"/>
              </a:ext>
            </a:extLst>
          </p:cNvPr>
          <p:cNvSpPr txBox="1"/>
          <p:nvPr/>
        </p:nvSpPr>
        <p:spPr>
          <a:xfrm>
            <a:off x="3617055" y="1431666"/>
            <a:ext cx="733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routing</a:t>
            </a:r>
          </a:p>
        </p:txBody>
      </p:sp>
      <p:sp>
        <p:nvSpPr>
          <p:cNvPr id="727" name="TextBox 726">
            <a:extLst>
              <a:ext uri="{FF2B5EF4-FFF2-40B4-BE49-F238E27FC236}">
                <a16:creationId xmlns:a16="http://schemas.microsoft.com/office/drawing/2014/main" id="{5B694A56-9AC5-0343-9AF5-205254784FFA}"/>
              </a:ext>
            </a:extLst>
          </p:cNvPr>
          <p:cNvSpPr txBox="1"/>
          <p:nvPr/>
        </p:nvSpPr>
        <p:spPr>
          <a:xfrm>
            <a:off x="4644492" y="1393402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access control</a:t>
            </a:r>
          </a:p>
        </p:txBody>
      </p:sp>
      <p:sp>
        <p:nvSpPr>
          <p:cNvPr id="728" name="TextBox 727">
            <a:extLst>
              <a:ext uri="{FF2B5EF4-FFF2-40B4-BE49-F238E27FC236}">
                <a16:creationId xmlns:a16="http://schemas.microsoft.com/office/drawing/2014/main" id="{70629D76-356C-EB41-BD3B-0E20EADC644F}"/>
              </a:ext>
            </a:extLst>
          </p:cNvPr>
          <p:cNvSpPr txBox="1"/>
          <p:nvPr/>
        </p:nvSpPr>
        <p:spPr>
          <a:xfrm>
            <a:off x="7403572" y="1382879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load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balance</a:t>
            </a:r>
          </a:p>
        </p:txBody>
      </p: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B6C23F3B-5DA9-E34E-AED7-02585AE8706E}"/>
              </a:ext>
            </a:extLst>
          </p:cNvPr>
          <p:cNvGrpSpPr/>
          <p:nvPr/>
        </p:nvGrpSpPr>
        <p:grpSpPr>
          <a:xfrm>
            <a:off x="363256" y="1413523"/>
            <a:ext cx="3169084" cy="1089529"/>
            <a:chOff x="363256" y="1413523"/>
            <a:chExt cx="3169084" cy="1089529"/>
          </a:xfrm>
        </p:grpSpPr>
        <p:sp>
          <p:nvSpPr>
            <p:cNvPr id="723" name="TextBox 722">
              <a:extLst>
                <a:ext uri="{FF2B5EF4-FFF2-40B4-BE49-F238E27FC236}">
                  <a16:creationId xmlns:a16="http://schemas.microsoft.com/office/drawing/2014/main" id="{34380553-0FC8-9443-B65A-13A8F1715FC7}"/>
                </a:ext>
              </a:extLst>
            </p:cNvPr>
            <p:cNvSpPr txBox="1"/>
            <p:nvPr/>
          </p:nvSpPr>
          <p:spPr>
            <a:xfrm>
              <a:off x="363256" y="1413523"/>
              <a:ext cx="2748319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4.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programmable control applications</a:t>
              </a: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EC9B11A7-2B7B-8347-9A8A-72D9FF978B22}"/>
                </a:ext>
              </a:extLst>
            </p:cNvPr>
            <p:cNvCxnSpPr>
              <a:cxnSpLocks/>
            </p:cNvCxnSpPr>
            <p:nvPr/>
          </p:nvCxnSpPr>
          <p:spPr>
            <a:xfrm>
              <a:off x="2655518" y="1615858"/>
              <a:ext cx="87682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9451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5"/>
            <a:ext cx="5767982" cy="50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None/>
              <a:tabLst/>
              <a:defRPr/>
            </a:pPr>
            <a:r>
              <a:rPr kumimoji="0" lang="en-US" sz="32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Data-plane switches: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fast, simple, commodity switches implementing generalized data-plane forwarding (Section 4.4) in hardware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flow (forwarding)</a:t>
            </a:r>
            <a:r>
              <a:rPr kumimoji="0" lang="en-US" sz="26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table computed, installed under controller supervision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API for table-based switch control (e.g., OpenFlow)</a:t>
            </a:r>
          </a:p>
          <a:p>
            <a:pPr marL="635000" marR="0" lvl="1" indent="-23495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defines what is controllable,</a:t>
            </a:r>
            <a:r>
              <a:rPr kumimoji="0" lang="en-US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what is not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protocol for communicating with controller (e.g., OpenFlow)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21758"/>
            <a:ext cx="4134334" cy="390138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300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7" y="1581356"/>
            <a:ext cx="5643355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SDN controller (network OS): 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maintain network state information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control applications “above” via northbound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switches “below” via southbound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implemented as distributed system for performance, scalability, fault-tolerance, robustness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09232"/>
            <a:ext cx="4134334" cy="179701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9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6"/>
            <a:ext cx="5010411" cy="361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network-control apps:</a:t>
            </a:r>
          </a:p>
          <a:p>
            <a:pPr>
              <a:lnSpc>
                <a:spcPct val="100000"/>
              </a:lnSpc>
            </a:pPr>
            <a:r>
              <a:rPr lang="en-US" dirty="0"/>
              <a:t>“brains” of control:  implement control functions using lower-level services, API provided by SDN controller</a:t>
            </a:r>
          </a:p>
          <a:p>
            <a:pPr>
              <a:lnSpc>
                <a:spcPct val="100000"/>
              </a:lnSpc>
            </a:pPr>
            <a:r>
              <a:rPr lang="en-US" i="1" dirty="0">
                <a:solidFill>
                  <a:srgbClr val="000000"/>
                </a:solidFill>
              </a:rPr>
              <a:t>unbundled: </a:t>
            </a:r>
            <a:r>
              <a:rPr lang="en-US" dirty="0"/>
              <a:t>can be provided by 3</a:t>
            </a:r>
            <a:r>
              <a:rPr lang="en-US" baseline="30000" dirty="0"/>
              <a:t>rd</a:t>
            </a:r>
            <a:r>
              <a:rPr lang="en-US" dirty="0"/>
              <a:t> party: distinct from routing vendor, or SDN controller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727429" y="3557392"/>
            <a:ext cx="4134334" cy="1167008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81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Routing</a:t>
            </a:r>
            <a:r>
              <a:rPr lang="en-US" dirty="0">
                <a:solidFill>
                  <a:srgbClr val="C00000"/>
                </a:solidFill>
              </a:rPr>
              <a:t> protocol goal: </a:t>
            </a:r>
            <a:r>
              <a:rPr lang="en-US" dirty="0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path: </a:t>
            </a:r>
            <a:r>
              <a:rPr lang="en-US" dirty="0"/>
              <a:t>sequence of routers packets traverse from given initial source host to final destination host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“good”: </a:t>
            </a:r>
            <a:r>
              <a:rPr lang="en-US" dirty="0"/>
              <a:t>least “cost”, “fastest”, “least congested”</a:t>
            </a:r>
          </a:p>
          <a:p>
            <a:pPr marL="407988" indent="-277813"/>
            <a:r>
              <a:rPr lang="en-US" dirty="0"/>
              <a:t>routing: a “top-10” networking challenge!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Components of SDN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285" name="Rectangle 284">
            <a:extLst>
              <a:ext uri="{FF2B5EF4-FFF2-40B4-BE49-F238E27FC236}">
                <a16:creationId xmlns:a16="http://schemas.microsoft.com/office/drawing/2014/main" id="{944E854B-8227-5B4D-85A7-A109A955A3A0}"/>
              </a:ext>
            </a:extLst>
          </p:cNvPr>
          <p:cNvSpPr/>
          <p:nvPr/>
        </p:nvSpPr>
        <p:spPr bwMode="auto">
          <a:xfrm>
            <a:off x="4808857" y="2082088"/>
            <a:ext cx="5228030" cy="3568673"/>
          </a:xfrm>
          <a:prstGeom prst="rect">
            <a:avLst/>
          </a:prstGeom>
          <a:solidFill>
            <a:srgbClr val="2D2DB9">
              <a:lumMod val="20000"/>
              <a:lumOff val="80000"/>
            </a:srgb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CAD6B67-C824-F345-91DB-5A5B5F846C20}"/>
              </a:ext>
            </a:extLst>
          </p:cNvPr>
          <p:cNvCxnSpPr>
            <a:endCxn id="401" idx="4"/>
          </p:cNvCxnSpPr>
          <p:nvPr/>
        </p:nvCxnSpPr>
        <p:spPr bwMode="auto">
          <a:xfrm flipH="1" flipV="1">
            <a:off x="8244907" y="1910774"/>
            <a:ext cx="605" cy="407737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7" name="Rounded Rectangle 286">
            <a:extLst>
              <a:ext uri="{FF2B5EF4-FFF2-40B4-BE49-F238E27FC236}">
                <a16:creationId xmlns:a16="http://schemas.microsoft.com/office/drawing/2014/main" id="{B0C05023-542D-7B4C-94D1-9A99FB8BB403}"/>
              </a:ext>
            </a:extLst>
          </p:cNvPr>
          <p:cNvSpPr/>
          <p:nvPr/>
        </p:nvSpPr>
        <p:spPr>
          <a:xfrm>
            <a:off x="4947365" y="3165861"/>
            <a:ext cx="4945030" cy="1553784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287C38A3-0850-C44D-B7B8-A9745DE5768E}"/>
              </a:ext>
            </a:extLst>
          </p:cNvPr>
          <p:cNvSpPr/>
          <p:nvPr/>
        </p:nvSpPr>
        <p:spPr>
          <a:xfrm>
            <a:off x="4947365" y="4779178"/>
            <a:ext cx="4959028" cy="73797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BA3E4C1-2167-2941-8758-AC27C65BF336}"/>
              </a:ext>
            </a:extLst>
          </p:cNvPr>
          <p:cNvCxnSpPr/>
          <p:nvPr/>
        </p:nvCxnSpPr>
        <p:spPr bwMode="auto">
          <a:xfrm>
            <a:off x="5032372" y="5687428"/>
            <a:ext cx="4860022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FEF8BDCE-10A3-4945-890E-07302A2DDCE0}"/>
              </a:ext>
            </a:extLst>
          </p:cNvPr>
          <p:cNvSpPr txBox="1"/>
          <p:nvPr/>
        </p:nvSpPr>
        <p:spPr>
          <a:xfrm>
            <a:off x="4964055" y="3773215"/>
            <a:ext cx="5089063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Network-wide distributed, robust  state management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1233DE24-DE17-EB41-94D3-7D3C67F566A0}"/>
              </a:ext>
            </a:extLst>
          </p:cNvPr>
          <p:cNvSpPr txBox="1"/>
          <p:nvPr/>
        </p:nvSpPr>
        <p:spPr>
          <a:xfrm>
            <a:off x="5352533" y="5171961"/>
            <a:ext cx="4033912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Communication to/from controlled devices</a:t>
            </a: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4106C39-6826-F649-8BAE-952782ACDF47}"/>
              </a:ext>
            </a:extLst>
          </p:cNvPr>
          <p:cNvGrpSpPr/>
          <p:nvPr/>
        </p:nvGrpSpPr>
        <p:grpSpPr>
          <a:xfrm>
            <a:off x="5266463" y="4140643"/>
            <a:ext cx="1244650" cy="459826"/>
            <a:chOff x="3128876" y="457817"/>
            <a:chExt cx="1432326" cy="459826"/>
          </a:xfrm>
        </p:grpSpPr>
        <p:sp>
          <p:nvSpPr>
            <p:cNvPr id="293" name="Rounded Rectangle 292">
              <a:extLst>
                <a:ext uri="{FF2B5EF4-FFF2-40B4-BE49-F238E27FC236}">
                  <a16:creationId xmlns:a16="http://schemas.microsoft.com/office/drawing/2014/main" id="{785F579F-89F0-D849-A148-DA31C29E047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B01F0F3-3B0B-D24E-8AFF-8E64FA3EA2AD}"/>
                </a:ext>
              </a:extLst>
            </p:cNvPr>
            <p:cNvSpPr txBox="1"/>
            <p:nvPr/>
          </p:nvSpPr>
          <p:spPr>
            <a:xfrm>
              <a:off x="3198388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B35AF95D-2A6B-4940-967F-D3EC1899BFE0}"/>
              </a:ext>
            </a:extLst>
          </p:cNvPr>
          <p:cNvGrpSpPr/>
          <p:nvPr/>
        </p:nvGrpSpPr>
        <p:grpSpPr>
          <a:xfrm>
            <a:off x="8350067" y="4140643"/>
            <a:ext cx="1022824" cy="459826"/>
            <a:chOff x="3086839" y="457817"/>
            <a:chExt cx="1525489" cy="459826"/>
          </a:xfrm>
        </p:grpSpPr>
        <p:sp>
          <p:nvSpPr>
            <p:cNvPr id="296" name="Rounded Rectangle 295">
              <a:extLst>
                <a:ext uri="{FF2B5EF4-FFF2-40B4-BE49-F238E27FC236}">
                  <a16:creationId xmlns:a16="http://schemas.microsoft.com/office/drawing/2014/main" id="{8817EFC4-E482-D24A-BC32-D4E6D7FB0BE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6EF1E4C-EDB2-F241-A1EC-CF4C0EFEB0B3}"/>
                </a:ext>
              </a:extLst>
            </p:cNvPr>
            <p:cNvSpPr txBox="1"/>
            <p:nvPr/>
          </p:nvSpPr>
          <p:spPr>
            <a:xfrm>
              <a:off x="3086839" y="541671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B962C98D-D27D-1643-B4D4-A64979111543}"/>
              </a:ext>
            </a:extLst>
          </p:cNvPr>
          <p:cNvGrpSpPr/>
          <p:nvPr/>
        </p:nvGrpSpPr>
        <p:grpSpPr>
          <a:xfrm>
            <a:off x="6658595" y="4140643"/>
            <a:ext cx="960359" cy="459826"/>
            <a:chOff x="3128876" y="457817"/>
            <a:chExt cx="1432326" cy="459826"/>
          </a:xfrm>
        </p:grpSpPr>
        <p:sp>
          <p:nvSpPr>
            <p:cNvPr id="299" name="Rounded Rectangle 298">
              <a:extLst>
                <a:ext uri="{FF2B5EF4-FFF2-40B4-BE49-F238E27FC236}">
                  <a16:creationId xmlns:a16="http://schemas.microsoft.com/office/drawing/2014/main" id="{0C279289-40E0-5040-BA32-5B9616160FE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A7C14CC9-7CB6-7649-8072-8CBF922116B8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A5844DE-E6C0-BB4D-9B7E-4CF779271B24}"/>
              </a:ext>
            </a:extLst>
          </p:cNvPr>
          <p:cNvGrpSpPr/>
          <p:nvPr/>
        </p:nvGrpSpPr>
        <p:grpSpPr>
          <a:xfrm>
            <a:off x="6114701" y="3277496"/>
            <a:ext cx="889706" cy="459826"/>
            <a:chOff x="3128876" y="457817"/>
            <a:chExt cx="1432326" cy="459826"/>
          </a:xfrm>
        </p:grpSpPr>
        <p:sp>
          <p:nvSpPr>
            <p:cNvPr id="302" name="Rounded Rectangle 301">
              <a:extLst>
                <a:ext uri="{FF2B5EF4-FFF2-40B4-BE49-F238E27FC236}">
                  <a16:creationId xmlns:a16="http://schemas.microsoft.com/office/drawing/2014/main" id="{72A6745C-527A-3346-B849-6DEC25931482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2ECECAEC-466F-424C-8A9E-2E1366735B04}"/>
                </a:ext>
              </a:extLst>
            </p:cNvPr>
            <p:cNvSpPr txBox="1"/>
            <p:nvPr/>
          </p:nvSpPr>
          <p:spPr>
            <a:xfrm>
              <a:off x="3198565" y="541671"/>
              <a:ext cx="130204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6AF6F6C-63E0-B641-814D-98A200A1FD88}"/>
              </a:ext>
            </a:extLst>
          </p:cNvPr>
          <p:cNvGrpSpPr/>
          <p:nvPr/>
        </p:nvGrpSpPr>
        <p:grpSpPr>
          <a:xfrm>
            <a:off x="7912675" y="3289355"/>
            <a:ext cx="1032905" cy="459826"/>
            <a:chOff x="3079326" y="457817"/>
            <a:chExt cx="1540525" cy="459826"/>
          </a:xfrm>
        </p:grpSpPr>
        <p:sp>
          <p:nvSpPr>
            <p:cNvPr id="305" name="Rounded Rectangle 304">
              <a:extLst>
                <a:ext uri="{FF2B5EF4-FFF2-40B4-BE49-F238E27FC236}">
                  <a16:creationId xmlns:a16="http://schemas.microsoft.com/office/drawing/2014/main" id="{E293BA32-8AD1-2E4F-BF8B-655127670D8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6AB6CD59-D22E-8349-864F-6C31B0E9C461}"/>
                </a:ext>
              </a:extLst>
            </p:cNvPr>
            <p:cNvSpPr txBox="1"/>
            <p:nvPr/>
          </p:nvSpPr>
          <p:spPr>
            <a:xfrm>
              <a:off x="3079326" y="541671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9CB3D047-79BA-D64C-96E0-34616543CDAB}"/>
              </a:ext>
            </a:extLst>
          </p:cNvPr>
          <p:cNvSpPr txBox="1"/>
          <p:nvPr/>
        </p:nvSpPr>
        <p:spPr>
          <a:xfrm>
            <a:off x="7135050" y="307320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0FE2F351-A5BF-7E4A-BD31-F4DFA935F67B}"/>
              </a:ext>
            </a:extLst>
          </p:cNvPr>
          <p:cNvSpPr txBox="1"/>
          <p:nvPr/>
        </p:nvSpPr>
        <p:spPr>
          <a:xfrm>
            <a:off x="7681571" y="3979419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C901DDE8-8F94-DF4E-AEA7-AB34CE631912}"/>
              </a:ext>
            </a:extLst>
          </p:cNvPr>
          <p:cNvGrpSpPr/>
          <p:nvPr/>
        </p:nvGrpSpPr>
        <p:grpSpPr>
          <a:xfrm>
            <a:off x="5868362" y="4871857"/>
            <a:ext cx="1257452" cy="286824"/>
            <a:chOff x="3128876" y="457775"/>
            <a:chExt cx="1432326" cy="459868"/>
          </a:xfrm>
        </p:grpSpPr>
        <p:sp>
          <p:nvSpPr>
            <p:cNvPr id="310" name="Rounded Rectangle 309">
              <a:extLst>
                <a:ext uri="{FF2B5EF4-FFF2-40B4-BE49-F238E27FC236}">
                  <a16:creationId xmlns:a16="http://schemas.microsoft.com/office/drawing/2014/main" id="{D70B5B43-83B8-D248-A4C5-56B1B99D754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707CFE23-BA4A-304C-8158-B6005BD4628C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225246EF-DB30-AC4C-B08B-6E7F57977112}"/>
              </a:ext>
            </a:extLst>
          </p:cNvPr>
          <p:cNvGrpSpPr/>
          <p:nvPr/>
        </p:nvGrpSpPr>
        <p:grpSpPr>
          <a:xfrm>
            <a:off x="7737594" y="4876640"/>
            <a:ext cx="1244650" cy="307410"/>
            <a:chOff x="3128876" y="457817"/>
            <a:chExt cx="1432326" cy="459826"/>
          </a:xfrm>
        </p:grpSpPr>
        <p:sp>
          <p:nvSpPr>
            <p:cNvPr id="313" name="Rounded Rectangle 312">
              <a:extLst>
                <a:ext uri="{FF2B5EF4-FFF2-40B4-BE49-F238E27FC236}">
                  <a16:creationId xmlns:a16="http://schemas.microsoft.com/office/drawing/2014/main" id="{85D1F457-4FAB-1547-8FDB-F99750CAEB8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6EFCEB90-AD54-3A47-8F53-87BD63754EA5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15" name="TextBox 314">
            <a:extLst>
              <a:ext uri="{FF2B5EF4-FFF2-40B4-BE49-F238E27FC236}">
                <a16:creationId xmlns:a16="http://schemas.microsoft.com/office/drawing/2014/main" id="{B03FB035-AB1A-294C-B7DD-352BD9267278}"/>
              </a:ext>
            </a:extLst>
          </p:cNvPr>
          <p:cNvSpPr txBox="1"/>
          <p:nvPr/>
        </p:nvSpPr>
        <p:spPr>
          <a:xfrm>
            <a:off x="7120351" y="458514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D1F0B93-D931-0C4E-87E4-C4619ADB5AA2}"/>
              </a:ext>
            </a:extLst>
          </p:cNvPr>
          <p:cNvCxnSpPr>
            <a:endCxn id="395" idx="4"/>
          </p:cNvCxnSpPr>
          <p:nvPr/>
        </p:nvCxnSpPr>
        <p:spPr bwMode="auto">
          <a:xfrm flipV="1">
            <a:off x="5836375" y="1866354"/>
            <a:ext cx="4943" cy="38809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DBD16687-671D-8E4F-AC2B-6CA2B1C9791D}"/>
              </a:ext>
            </a:extLst>
          </p:cNvPr>
          <p:cNvCxnSpPr>
            <a:endCxn id="399" idx="2"/>
          </p:cNvCxnSpPr>
          <p:nvPr/>
        </p:nvCxnSpPr>
        <p:spPr bwMode="auto">
          <a:xfrm flipH="1" flipV="1">
            <a:off x="7065792" y="1876324"/>
            <a:ext cx="5609" cy="30239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AC72143-3408-7D48-BDA7-B08476C2E2F1}"/>
              </a:ext>
            </a:extLst>
          </p:cNvPr>
          <p:cNvCxnSpPr/>
          <p:nvPr/>
        </p:nvCxnSpPr>
        <p:spPr bwMode="auto">
          <a:xfrm>
            <a:off x="5074063" y="2342893"/>
            <a:ext cx="4818331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9" name="Rounded Rectangle 318">
            <a:extLst>
              <a:ext uri="{FF2B5EF4-FFF2-40B4-BE49-F238E27FC236}">
                <a16:creationId xmlns:a16="http://schemas.microsoft.com/office/drawing/2014/main" id="{9FC19565-BA27-CF4F-9461-F1C46FCA8EEF}"/>
              </a:ext>
            </a:extLst>
          </p:cNvPr>
          <p:cNvSpPr/>
          <p:nvPr/>
        </p:nvSpPr>
        <p:spPr>
          <a:xfrm>
            <a:off x="4947365" y="2182258"/>
            <a:ext cx="4951677" cy="93298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CF34090-DC88-0F4E-91D9-F0247D2A62D6}"/>
              </a:ext>
            </a:extLst>
          </p:cNvPr>
          <p:cNvGrpSpPr/>
          <p:nvPr/>
        </p:nvGrpSpPr>
        <p:grpSpPr>
          <a:xfrm>
            <a:off x="5436759" y="2550631"/>
            <a:ext cx="1033900" cy="504412"/>
            <a:chOff x="3103238" y="432317"/>
            <a:chExt cx="1461287" cy="504412"/>
          </a:xfrm>
        </p:grpSpPr>
        <p:sp>
          <p:nvSpPr>
            <p:cNvPr id="321" name="Rounded Rectangle 320">
              <a:extLst>
                <a:ext uri="{FF2B5EF4-FFF2-40B4-BE49-F238E27FC236}">
                  <a16:creationId xmlns:a16="http://schemas.microsoft.com/office/drawing/2014/main" id="{70508080-4FED-294C-9D0D-78B9AED5A1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279335A2-63A5-2348-BB92-942367EA7593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18C6437C-95C3-4D46-A63F-C3C9819DF5E5}"/>
              </a:ext>
            </a:extLst>
          </p:cNvPr>
          <p:cNvGrpSpPr/>
          <p:nvPr/>
        </p:nvGrpSpPr>
        <p:grpSpPr>
          <a:xfrm>
            <a:off x="8404313" y="2596585"/>
            <a:ext cx="1033900" cy="459826"/>
            <a:chOff x="3103238" y="457817"/>
            <a:chExt cx="1461287" cy="459826"/>
          </a:xfrm>
        </p:grpSpPr>
        <p:sp>
          <p:nvSpPr>
            <p:cNvPr id="324" name="Rounded Rectangle 323">
              <a:extLst>
                <a:ext uri="{FF2B5EF4-FFF2-40B4-BE49-F238E27FC236}">
                  <a16:creationId xmlns:a16="http://schemas.microsoft.com/office/drawing/2014/main" id="{238BD2F6-10FC-6749-9824-BF523F2C8381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2DD75364-1DD6-0C40-8C94-2D6B3B0AE27B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B351C480-6414-DF4C-984A-5F6B5B95B110}"/>
              </a:ext>
            </a:extLst>
          </p:cNvPr>
          <p:cNvGrpSpPr/>
          <p:nvPr/>
        </p:nvGrpSpPr>
        <p:grpSpPr>
          <a:xfrm>
            <a:off x="6628386" y="2549087"/>
            <a:ext cx="1033900" cy="504412"/>
            <a:chOff x="3103238" y="432317"/>
            <a:chExt cx="1461287" cy="504412"/>
          </a:xfrm>
        </p:grpSpPr>
        <p:sp>
          <p:nvSpPr>
            <p:cNvPr id="327" name="Rounded Rectangle 326">
              <a:extLst>
                <a:ext uri="{FF2B5EF4-FFF2-40B4-BE49-F238E27FC236}">
                  <a16:creationId xmlns:a16="http://schemas.microsoft.com/office/drawing/2014/main" id="{F5B67F4E-4B50-0049-AB26-880C7EF3F11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61B5B352-7E46-F74D-8F6E-F72F87CAA4F9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29" name="TextBox 328">
            <a:extLst>
              <a:ext uri="{FF2B5EF4-FFF2-40B4-BE49-F238E27FC236}">
                <a16:creationId xmlns:a16="http://schemas.microsoft.com/office/drawing/2014/main" id="{38B852BE-9C6C-474A-AD5F-393039D0D661}"/>
              </a:ext>
            </a:extLst>
          </p:cNvPr>
          <p:cNvSpPr txBox="1"/>
          <p:nvPr/>
        </p:nvSpPr>
        <p:spPr>
          <a:xfrm>
            <a:off x="7750348" y="23996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CD58AB62-EE81-684F-AAAA-1262DCBC90EF}"/>
              </a:ext>
            </a:extLst>
          </p:cNvPr>
          <p:cNvSpPr txBox="1"/>
          <p:nvPr/>
        </p:nvSpPr>
        <p:spPr>
          <a:xfrm>
            <a:off x="5178244" y="2216488"/>
            <a:ext cx="4914815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Interface, abstractions for network control apps</a:t>
            </a:r>
          </a:p>
        </p:txBody>
      </p: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830464-03B5-0F4C-9648-5F38F26A43A3}"/>
              </a:ext>
            </a:extLst>
          </p:cNvPr>
          <p:cNvCxnSpPr/>
          <p:nvPr/>
        </p:nvCxnSpPr>
        <p:spPr bwMode="auto">
          <a:xfrm>
            <a:off x="5028809" y="2010842"/>
            <a:ext cx="4753400" cy="19546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32" name="TextBox 331">
            <a:extLst>
              <a:ext uri="{FF2B5EF4-FFF2-40B4-BE49-F238E27FC236}">
                <a16:creationId xmlns:a16="http://schemas.microsoft.com/office/drawing/2014/main" id="{F10FE23D-E107-B445-859B-E6027DF19076}"/>
              </a:ext>
            </a:extLst>
          </p:cNvPr>
          <p:cNvSpPr txBox="1"/>
          <p:nvPr/>
        </p:nvSpPr>
        <p:spPr>
          <a:xfrm>
            <a:off x="10299705" y="3308646"/>
            <a:ext cx="17879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SDN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controller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F122871-9C9E-8742-A165-2E8D5CBDC4DB}"/>
              </a:ext>
            </a:extLst>
          </p:cNvPr>
          <p:cNvGrpSpPr/>
          <p:nvPr/>
        </p:nvGrpSpPr>
        <p:grpSpPr>
          <a:xfrm>
            <a:off x="5939083" y="5780474"/>
            <a:ext cx="2979208" cy="973667"/>
            <a:chOff x="2592388" y="5601756"/>
            <a:chExt cx="4027487" cy="939800"/>
          </a:xfrm>
        </p:grpSpPr>
        <p:sp>
          <p:nvSpPr>
            <p:cNvPr id="334" name="Freeform 2">
              <a:extLst>
                <a:ext uri="{FF2B5EF4-FFF2-40B4-BE49-F238E27FC236}">
                  <a16:creationId xmlns:a16="http://schemas.microsoft.com/office/drawing/2014/main" id="{8F556373-6AC3-BC46-B91B-948F5051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0BB78303-17DC-B343-9F0D-F9A7ED581968}"/>
                </a:ext>
              </a:extLst>
            </p:cNvPr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78BCE47-94A6-AD4D-9534-753D35D83682}"/>
                </a:ext>
              </a:extLst>
            </p:cNvPr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0966C145-EBBB-3E46-AE1C-E53119D51C33}"/>
                </a:ext>
              </a:extLst>
            </p:cNvPr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FF1259B8-9E31-BF46-A4BD-B09A7F5E0970}"/>
                </a:ext>
              </a:extLst>
            </p:cNvPr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27F46F-B544-0340-8CCB-C19A314BCE16}"/>
                </a:ext>
              </a:extLst>
            </p:cNvPr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EDF02737-E9AA-8145-A607-2A6B9F09249E}"/>
                </a:ext>
              </a:extLst>
            </p:cNvPr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6360387A-0467-6343-B8B8-64CAC24C2FC9}"/>
                </a:ext>
              </a:extLst>
            </p:cNvPr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22A8E4F5-F729-F544-B0FB-47A8F9669D90}"/>
                </a:ext>
              </a:extLst>
            </p:cNvPr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43" name="Group 347">
              <a:extLst>
                <a:ext uri="{FF2B5EF4-FFF2-40B4-BE49-F238E27FC236}">
                  <a16:creationId xmlns:a16="http://schemas.microsoft.com/office/drawing/2014/main" id="{CA6931F2-3933-7741-856F-589301B98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48DB66FC-C226-214E-A3AD-816994155EA5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5" name="Rectangle 384">
                <a:extLst>
                  <a:ext uri="{FF2B5EF4-FFF2-40B4-BE49-F238E27FC236}">
                    <a16:creationId xmlns:a16="http://schemas.microsoft.com/office/drawing/2014/main" id="{6F1FB35D-4E67-0241-9D81-538E169881C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0B0777CF-F074-354A-B449-F61D52E9C711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40749788-4A07-1F45-921B-FB7E7B066A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B69D8B0-A3DF-A64E-A30E-5C0D05CBABD5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37894BB3-6720-8B4C-8987-B8BD549D8243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88D6419-9EB3-664B-A8BD-39BF61462CFF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0093B11F-AF87-4346-9F4A-0300F556B11D}"/>
                  </a:ext>
                </a:extLst>
              </p:cNvPr>
              <p:cNvCxnSpPr>
                <a:endCxn id="38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0794115-B184-A04B-AD5C-ACFDEA80333C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4" name="Group 347">
              <a:extLst>
                <a:ext uri="{FF2B5EF4-FFF2-40B4-BE49-F238E27FC236}">
                  <a16:creationId xmlns:a16="http://schemas.microsoft.com/office/drawing/2014/main" id="{053AA106-8CA6-6647-A8AF-DC27A4796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7653AF3D-D35F-FD4C-B735-F75B497459B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6" name="Rectangle 375">
                <a:extLst>
                  <a:ext uri="{FF2B5EF4-FFF2-40B4-BE49-F238E27FC236}">
                    <a16:creationId xmlns:a16="http://schemas.microsoft.com/office/drawing/2014/main" id="{A5FF5362-BFCE-014B-8FF8-38A939FB613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AE891AB1-8072-4E4A-B919-4175A357BF2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8F02B480-0020-064C-9816-2B563E830AC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2009FB24-534D-EB44-8BB9-69D3DFCDAD41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9F418A13-C33D-1643-A7D9-7927114050A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3989D97-22F3-1542-8DA4-F63BD5051A18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3CA87B05-0DAB-F946-AAC8-B471385201F1}"/>
                  </a:ext>
                </a:extLst>
              </p:cNvPr>
              <p:cNvCxnSpPr>
                <a:endCxn id="37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A916D2A4-0DB9-D74D-8538-C35B39DCF98F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5" name="Group 347">
              <a:extLst>
                <a:ext uri="{FF2B5EF4-FFF2-40B4-BE49-F238E27FC236}">
                  <a16:creationId xmlns:a16="http://schemas.microsoft.com/office/drawing/2014/main" id="{8FB35C13-917B-4A4A-A204-F46152658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C4D3AE02-4ED8-F84D-84D8-6CC7BB3D5EA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7" name="Rectangle 366">
                <a:extLst>
                  <a:ext uri="{FF2B5EF4-FFF2-40B4-BE49-F238E27FC236}">
                    <a16:creationId xmlns:a16="http://schemas.microsoft.com/office/drawing/2014/main" id="{3D39641A-0CCF-0F4A-8403-25F548A37BB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E0250449-6C02-FD4F-AB7A-5573C2BCFD2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69FA8FF-6E3D-4344-B115-9D21E37CD2EE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5EC1E83-559B-E64C-87B3-E40B9BE6ECCA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1688BC8-FCED-4845-9FAC-107EE9A389C8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CBE5CCC-CB5E-FD4B-8983-D6A89E8CC059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70D3FB1B-60FC-EE42-BD50-0FC40F8CE64C}"/>
                  </a:ext>
                </a:extLst>
              </p:cNvPr>
              <p:cNvCxnSpPr>
                <a:endCxn id="36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4533DD3-DC46-F74A-9F05-7B7AF127E05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6" name="Group 347">
              <a:extLst>
                <a:ext uri="{FF2B5EF4-FFF2-40B4-BE49-F238E27FC236}">
                  <a16:creationId xmlns:a16="http://schemas.microsoft.com/office/drawing/2014/main" id="{866BBC8A-DA7A-BF4D-ADA1-043BFD712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E560D67C-D07B-FB4B-AD14-57E0C043ABA3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8" name="Rectangle 357">
                <a:extLst>
                  <a:ext uri="{FF2B5EF4-FFF2-40B4-BE49-F238E27FC236}">
                    <a16:creationId xmlns:a16="http://schemas.microsoft.com/office/drawing/2014/main" id="{83E3175C-0E27-0D46-9EBE-0BB7FC50E72D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7D63531B-B1B4-BD40-8A9B-CB60BE4CFFD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BCF2A578-96C9-E24A-9FFD-9B4B6CBEBAC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A3198C2C-5107-694D-BA7D-15A1D5D9F806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10E1F221-C7E5-4B4B-A17A-BB3D255FA2E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7AE6CC35-5E36-4F4A-ADBA-8FAD8BB3BAC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0A44EE1A-BA03-AD4A-94FE-845895881C99}"/>
                  </a:ext>
                </a:extLst>
              </p:cNvPr>
              <p:cNvCxnSpPr>
                <a:endCxn id="35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82195786-42DD-904D-A897-7E003292A476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7" name="Group 347">
              <a:extLst>
                <a:ext uri="{FF2B5EF4-FFF2-40B4-BE49-F238E27FC236}">
                  <a16:creationId xmlns:a16="http://schemas.microsoft.com/office/drawing/2014/main" id="{FF036DA1-84A3-F442-B64F-08E07A13D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F1068B44-FB9D-CD44-AA1B-DDD653525B39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49" name="Rectangle 348">
                <a:extLst>
                  <a:ext uri="{FF2B5EF4-FFF2-40B4-BE49-F238E27FC236}">
                    <a16:creationId xmlns:a16="http://schemas.microsoft.com/office/drawing/2014/main" id="{94C8193D-0579-714E-A8A8-46350B76C947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811CDBE-BBD6-654D-978B-33DCF1AD67DC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26CEB383-ECE8-9144-8160-823E88728B7F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53A4B417-9A2E-904E-A597-2EA9919C9F8D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DD57B720-5F7D-504F-8573-3A28FCC1606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AA6C51CF-2638-7845-9E9C-2485530B8934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D39CE6BF-A688-D547-B314-CB4669EEEF09}"/>
                  </a:ext>
                </a:extLst>
              </p:cNvPr>
              <p:cNvCxnSpPr>
                <a:endCxn id="35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0C46B6DE-6006-AD4F-838A-60B5C8E9300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</p:grpSp>
      <p:sp>
        <p:nvSpPr>
          <p:cNvPr id="393" name="Rectangle 392">
            <a:extLst>
              <a:ext uri="{FF2B5EF4-FFF2-40B4-BE49-F238E27FC236}">
                <a16:creationId xmlns:a16="http://schemas.microsoft.com/office/drawing/2014/main" id="{55267C50-DB8C-4F4C-AB99-A2AA1F869909}"/>
              </a:ext>
            </a:extLst>
          </p:cNvPr>
          <p:cNvSpPr/>
          <p:nvPr/>
        </p:nvSpPr>
        <p:spPr>
          <a:xfrm>
            <a:off x="5074486" y="5724971"/>
            <a:ext cx="5334198" cy="1133029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6F7A3894-18C1-8A4D-8806-6A0BF48BF4AD}"/>
              </a:ext>
            </a:extLst>
          </p:cNvPr>
          <p:cNvGrpSpPr/>
          <p:nvPr/>
        </p:nvGrpSpPr>
        <p:grpSpPr>
          <a:xfrm>
            <a:off x="5329582" y="1276178"/>
            <a:ext cx="1023471" cy="590176"/>
            <a:chOff x="4721412" y="1277470"/>
            <a:chExt cx="1023471" cy="590176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D21295F4-CBC3-D74D-91E9-84EB0A8312B3}"/>
                </a:ext>
              </a:extLst>
            </p:cNvPr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6" name="TextBox 395">
              <a:extLst>
                <a:ext uri="{FF2B5EF4-FFF2-40B4-BE49-F238E27FC236}">
                  <a16:creationId xmlns:a16="http://schemas.microsoft.com/office/drawing/2014/main" id="{9709A8B2-452F-074F-9A07-F4CEB75B0EC1}"/>
                </a:ext>
              </a:extLst>
            </p:cNvPr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routing</a:t>
              </a:r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832BB644-26F9-EB49-B2B9-F35C18A9794E}"/>
              </a:ext>
            </a:extLst>
          </p:cNvPr>
          <p:cNvGrpSpPr/>
          <p:nvPr/>
        </p:nvGrpSpPr>
        <p:grpSpPr>
          <a:xfrm>
            <a:off x="6543278" y="1301675"/>
            <a:ext cx="1023471" cy="590176"/>
            <a:chOff x="6106459" y="1967753"/>
            <a:chExt cx="1023471" cy="590176"/>
          </a:xfrm>
        </p:grpSpPr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0FD850DE-43F1-404C-8812-C9CBCEABB43C}"/>
                </a:ext>
              </a:extLst>
            </p:cNvPr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9" name="TextBox 398">
              <a:extLst>
                <a:ext uri="{FF2B5EF4-FFF2-40B4-BE49-F238E27FC236}">
                  <a16:creationId xmlns:a16="http://schemas.microsoft.com/office/drawing/2014/main" id="{F822B2FB-C8DC-DC4C-9085-9658B29E1669}"/>
                </a:ext>
              </a:extLst>
            </p:cNvPr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access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A2CF06A-DF85-0143-ACE7-1A34A68C8B3F}"/>
              </a:ext>
            </a:extLst>
          </p:cNvPr>
          <p:cNvGrpSpPr/>
          <p:nvPr/>
        </p:nvGrpSpPr>
        <p:grpSpPr>
          <a:xfrm>
            <a:off x="7733171" y="1320598"/>
            <a:ext cx="1023471" cy="590176"/>
            <a:chOff x="6938682" y="977153"/>
            <a:chExt cx="1023471" cy="590176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4D110F55-2027-6B4C-BB63-6FA816C4CABE}"/>
                </a:ext>
              </a:extLst>
            </p:cNvPr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FD86D31D-1B63-D042-8A15-34502F51C96A}"/>
                </a:ext>
              </a:extLst>
            </p:cNvPr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load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balance</a:t>
              </a:r>
            </a:p>
          </p:txBody>
        </p:sp>
      </p:grpSp>
      <p:sp>
        <p:nvSpPr>
          <p:cNvPr id="403" name="Rectangle 402">
            <a:extLst>
              <a:ext uri="{FF2B5EF4-FFF2-40B4-BE49-F238E27FC236}">
                <a16:creationId xmlns:a16="http://schemas.microsoft.com/office/drawing/2014/main" id="{A5E34BB8-C23B-0F4C-98F2-59913F2820C7}"/>
              </a:ext>
            </a:extLst>
          </p:cNvPr>
          <p:cNvSpPr/>
          <p:nvPr/>
        </p:nvSpPr>
        <p:spPr>
          <a:xfrm>
            <a:off x="4711309" y="1143000"/>
            <a:ext cx="4965002" cy="783590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44A4BE97-C4AC-5C44-9AA1-75DF573B3767}"/>
              </a:ext>
            </a:extLst>
          </p:cNvPr>
          <p:cNvSpPr/>
          <p:nvPr/>
        </p:nvSpPr>
        <p:spPr bwMode="auto">
          <a:xfrm rot="10800000">
            <a:off x="10030194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lumMod val="95000"/>
                </a:srgbClr>
              </a:gs>
              <a:gs pos="100000">
                <a:srgbClr val="2D2DB9">
                  <a:lumMod val="20000"/>
                  <a:lumOff val="8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grpSp>
        <p:nvGrpSpPr>
          <p:cNvPr id="405" name="Group 950">
            <a:extLst>
              <a:ext uri="{FF2B5EF4-FFF2-40B4-BE49-F238E27FC236}">
                <a16:creationId xmlns:a16="http://schemas.microsoft.com/office/drawing/2014/main" id="{52617F47-C1D0-4D49-AE97-8CA391BBFFB0}"/>
              </a:ext>
            </a:extLst>
          </p:cNvPr>
          <p:cNvGrpSpPr>
            <a:grpSpLocks/>
          </p:cNvGrpSpPr>
          <p:nvPr/>
        </p:nvGrpSpPr>
        <p:grpSpPr bwMode="auto">
          <a:xfrm>
            <a:off x="10230703" y="5170004"/>
            <a:ext cx="251561" cy="564103"/>
            <a:chOff x="4140" y="429"/>
            <a:chExt cx="1425" cy="2396"/>
          </a:xfrm>
        </p:grpSpPr>
        <p:sp>
          <p:nvSpPr>
            <p:cNvPr id="406" name="Freeform 951">
              <a:extLst>
                <a:ext uri="{FF2B5EF4-FFF2-40B4-BE49-F238E27FC236}">
                  <a16:creationId xmlns:a16="http://schemas.microsoft.com/office/drawing/2014/main" id="{1877567D-590F-FF4B-A303-3A0911BF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Rectangle 952">
              <a:extLst>
                <a:ext uri="{FF2B5EF4-FFF2-40B4-BE49-F238E27FC236}">
                  <a16:creationId xmlns:a16="http://schemas.microsoft.com/office/drawing/2014/main" id="{C193F19E-C53C-CB4D-8337-28B24D67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Freeform 953">
              <a:extLst>
                <a:ext uri="{FF2B5EF4-FFF2-40B4-BE49-F238E27FC236}">
                  <a16:creationId xmlns:a16="http://schemas.microsoft.com/office/drawing/2014/main" id="{A98C8085-6A07-3747-8DF9-BB2C3858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9" name="Freeform 954">
              <a:extLst>
                <a:ext uri="{FF2B5EF4-FFF2-40B4-BE49-F238E27FC236}">
                  <a16:creationId xmlns:a16="http://schemas.microsoft.com/office/drawing/2014/main" id="{584A0456-C36C-224D-95CF-99F1C285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0" name="Rectangle 955">
              <a:extLst>
                <a:ext uri="{FF2B5EF4-FFF2-40B4-BE49-F238E27FC236}">
                  <a16:creationId xmlns:a16="http://schemas.microsoft.com/office/drawing/2014/main" id="{34E86CA5-847C-E04D-A41A-6CBD1EDC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1" name="Group 956">
              <a:extLst>
                <a:ext uri="{FF2B5EF4-FFF2-40B4-BE49-F238E27FC236}">
                  <a16:creationId xmlns:a16="http://schemas.microsoft.com/office/drawing/2014/main" id="{DBDC7094-4338-604D-B4E5-9801E831DF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6" name="AutoShape 957">
                <a:extLst>
                  <a:ext uri="{FF2B5EF4-FFF2-40B4-BE49-F238E27FC236}">
                    <a16:creationId xmlns:a16="http://schemas.microsoft.com/office/drawing/2014/main" id="{7D10BCA5-BA18-1F4A-A591-F166F9AF3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AutoShape 958">
                <a:extLst>
                  <a:ext uri="{FF2B5EF4-FFF2-40B4-BE49-F238E27FC236}">
                    <a16:creationId xmlns:a16="http://schemas.microsoft.com/office/drawing/2014/main" id="{45689A41-20A9-1C4F-93E8-542BB62F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2" name="Rectangle 959">
              <a:extLst>
                <a:ext uri="{FF2B5EF4-FFF2-40B4-BE49-F238E27FC236}">
                  <a16:creationId xmlns:a16="http://schemas.microsoft.com/office/drawing/2014/main" id="{853349CC-5FA4-6D44-8143-775B178D4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3" name="Group 960">
              <a:extLst>
                <a:ext uri="{FF2B5EF4-FFF2-40B4-BE49-F238E27FC236}">
                  <a16:creationId xmlns:a16="http://schemas.microsoft.com/office/drawing/2014/main" id="{56377391-0F55-D14D-948C-BC7E08C40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4" name="AutoShape 961">
                <a:extLst>
                  <a:ext uri="{FF2B5EF4-FFF2-40B4-BE49-F238E27FC236}">
                    <a16:creationId xmlns:a16="http://schemas.microsoft.com/office/drawing/2014/main" id="{4C4AFD26-70F6-A941-A9F0-04DD1A22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AutoShape 962">
                <a:extLst>
                  <a:ext uri="{FF2B5EF4-FFF2-40B4-BE49-F238E27FC236}">
                    <a16:creationId xmlns:a16="http://schemas.microsoft.com/office/drawing/2014/main" id="{3C65D175-CAC7-8B43-988F-73D814A3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963">
              <a:extLst>
                <a:ext uri="{FF2B5EF4-FFF2-40B4-BE49-F238E27FC236}">
                  <a16:creationId xmlns:a16="http://schemas.microsoft.com/office/drawing/2014/main" id="{9A1F0DC2-3DCE-4649-A0D2-A22A6E9B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Rectangle 964">
              <a:extLst>
                <a:ext uri="{FF2B5EF4-FFF2-40B4-BE49-F238E27FC236}">
                  <a16:creationId xmlns:a16="http://schemas.microsoft.com/office/drawing/2014/main" id="{FA6D6911-9874-F549-9C02-3608B7D2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965">
              <a:extLst>
                <a:ext uri="{FF2B5EF4-FFF2-40B4-BE49-F238E27FC236}">
                  <a16:creationId xmlns:a16="http://schemas.microsoft.com/office/drawing/2014/main" id="{24CF5AC7-BF55-1348-ADA8-EB7A9C16E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2" name="AutoShape 966">
                <a:extLst>
                  <a:ext uri="{FF2B5EF4-FFF2-40B4-BE49-F238E27FC236}">
                    <a16:creationId xmlns:a16="http://schemas.microsoft.com/office/drawing/2014/main" id="{58A87E0F-D5D2-3C41-BA13-970F26F9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967">
                <a:extLst>
                  <a:ext uri="{FF2B5EF4-FFF2-40B4-BE49-F238E27FC236}">
                    <a16:creationId xmlns:a16="http://schemas.microsoft.com/office/drawing/2014/main" id="{787FF90A-D408-FE40-86E8-18D1D250E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7" name="Freeform 968">
              <a:extLst>
                <a:ext uri="{FF2B5EF4-FFF2-40B4-BE49-F238E27FC236}">
                  <a16:creationId xmlns:a16="http://schemas.microsoft.com/office/drawing/2014/main" id="{BED5794D-41F5-5A45-9EAD-C96FE37F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8" name="Group 969">
              <a:extLst>
                <a:ext uri="{FF2B5EF4-FFF2-40B4-BE49-F238E27FC236}">
                  <a16:creationId xmlns:a16="http://schemas.microsoft.com/office/drawing/2014/main" id="{CDA75218-F78E-6247-A5D9-2F05D0CCE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0" name="AutoShape 970">
                <a:extLst>
                  <a:ext uri="{FF2B5EF4-FFF2-40B4-BE49-F238E27FC236}">
                    <a16:creationId xmlns:a16="http://schemas.microsoft.com/office/drawing/2014/main" id="{CE06864D-BF8C-3F46-BEBA-C9D3E7C2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AutoShape 971">
                <a:extLst>
                  <a:ext uri="{FF2B5EF4-FFF2-40B4-BE49-F238E27FC236}">
                    <a16:creationId xmlns:a16="http://schemas.microsoft.com/office/drawing/2014/main" id="{F71E2E3D-084A-6E41-BFE8-203830EBC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9" name="Rectangle 972">
              <a:extLst>
                <a:ext uri="{FF2B5EF4-FFF2-40B4-BE49-F238E27FC236}">
                  <a16:creationId xmlns:a16="http://schemas.microsoft.com/office/drawing/2014/main" id="{3C21695C-3CBC-214E-B575-3A414E77F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Freeform 973">
              <a:extLst>
                <a:ext uri="{FF2B5EF4-FFF2-40B4-BE49-F238E27FC236}">
                  <a16:creationId xmlns:a16="http://schemas.microsoft.com/office/drawing/2014/main" id="{3DF132D8-92AF-704D-ADED-E54AD352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974">
              <a:extLst>
                <a:ext uri="{FF2B5EF4-FFF2-40B4-BE49-F238E27FC236}">
                  <a16:creationId xmlns:a16="http://schemas.microsoft.com/office/drawing/2014/main" id="{285BE7D0-0CB2-594F-9222-784EA37C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2" name="Oval 975">
              <a:extLst>
                <a:ext uri="{FF2B5EF4-FFF2-40B4-BE49-F238E27FC236}">
                  <a16:creationId xmlns:a16="http://schemas.microsoft.com/office/drawing/2014/main" id="{376BBC3E-D29B-9A4F-A519-2571921C8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Freeform 976">
              <a:extLst>
                <a:ext uri="{FF2B5EF4-FFF2-40B4-BE49-F238E27FC236}">
                  <a16:creationId xmlns:a16="http://schemas.microsoft.com/office/drawing/2014/main" id="{8B3C1CC2-B0C4-E84C-BB19-E6C62641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4" name="AutoShape 977">
              <a:extLst>
                <a:ext uri="{FF2B5EF4-FFF2-40B4-BE49-F238E27FC236}">
                  <a16:creationId xmlns:a16="http://schemas.microsoft.com/office/drawing/2014/main" id="{2941789A-2ED5-AF49-91BD-F70F5B1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AutoShape 978">
              <a:extLst>
                <a:ext uri="{FF2B5EF4-FFF2-40B4-BE49-F238E27FC236}">
                  <a16:creationId xmlns:a16="http://schemas.microsoft.com/office/drawing/2014/main" id="{B1327524-6037-444C-B79A-1892DCAA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79">
              <a:extLst>
                <a:ext uri="{FF2B5EF4-FFF2-40B4-BE49-F238E27FC236}">
                  <a16:creationId xmlns:a16="http://schemas.microsoft.com/office/drawing/2014/main" id="{95FF13D4-DE0B-9945-BC13-4A84638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Oval 980">
              <a:extLst>
                <a:ext uri="{FF2B5EF4-FFF2-40B4-BE49-F238E27FC236}">
                  <a16:creationId xmlns:a16="http://schemas.microsoft.com/office/drawing/2014/main" id="{54E49FD3-0578-3040-8398-37DFF03FF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Oval 981">
              <a:extLst>
                <a:ext uri="{FF2B5EF4-FFF2-40B4-BE49-F238E27FC236}">
                  <a16:creationId xmlns:a16="http://schemas.microsoft.com/office/drawing/2014/main" id="{0A8BB100-B111-0847-A2AA-E6107BA5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Rectangle 982">
              <a:extLst>
                <a:ext uri="{FF2B5EF4-FFF2-40B4-BE49-F238E27FC236}">
                  <a16:creationId xmlns:a16="http://schemas.microsoft.com/office/drawing/2014/main" id="{D514F7EC-0F45-4744-BA7B-7CC3DE0E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38" name="TextBox 437">
            <a:extLst>
              <a:ext uri="{FF2B5EF4-FFF2-40B4-BE49-F238E27FC236}">
                <a16:creationId xmlns:a16="http://schemas.microsoft.com/office/drawing/2014/main" id="{680C9B80-3207-1745-AC49-44A2EC7C04CE}"/>
              </a:ext>
            </a:extLst>
          </p:cNvPr>
          <p:cNvSpPr txBox="1"/>
          <p:nvPr/>
        </p:nvSpPr>
        <p:spPr>
          <a:xfrm>
            <a:off x="776613" y="4804221"/>
            <a:ext cx="403338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</a:rPr>
              <a:t>communication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communicate between SDN controller and controlled switches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F5135EA7-4D97-574F-9DD5-FBB4B7FF77AA}"/>
              </a:ext>
            </a:extLst>
          </p:cNvPr>
          <p:cNvSpPr txBox="1"/>
          <p:nvPr/>
        </p:nvSpPr>
        <p:spPr>
          <a:xfrm>
            <a:off x="764087" y="3239842"/>
            <a:ext cx="4158641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network-wide state management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state of networks links, switches, services: a </a:t>
            </a:r>
            <a:r>
              <a:rPr lang="en-US" sz="2400" i="1" dirty="0">
                <a:solidFill>
                  <a:srgbClr val="000099"/>
                </a:solidFill>
                <a:ea typeface="ＭＳ Ｐゴシック" charset="0"/>
              </a:rPr>
              <a:t>distributed database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DBC448FE-87C5-8449-B9FC-78D9333E9024}"/>
              </a:ext>
            </a:extLst>
          </p:cNvPr>
          <p:cNvSpPr txBox="1"/>
          <p:nvPr/>
        </p:nvSpPr>
        <p:spPr>
          <a:xfrm>
            <a:off x="764087" y="2232898"/>
            <a:ext cx="40733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interface layer to network control apps: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abstractions API</a:t>
            </a:r>
            <a:endParaRPr lang="en-US" sz="2400" i="1" dirty="0">
              <a:solidFill>
                <a:srgbClr val="00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53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" grpId="0"/>
      <p:bldP spid="439" grpId="0"/>
      <p:bldP spid="440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OpenFlow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A2095929-467E-784A-A05A-6CE113CF3D5B}"/>
              </a:ext>
            </a:extLst>
          </p:cNvPr>
          <p:cNvSpPr txBox="1">
            <a:spLocks/>
          </p:cNvSpPr>
          <p:nvPr/>
        </p:nvSpPr>
        <p:spPr bwMode="auto">
          <a:xfrm>
            <a:off x="863251" y="1363220"/>
            <a:ext cx="608869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operates between controller, switch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TCP used to exchange messages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optional encryption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three classes of  OpenFlow messages: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controller-to-switch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asynchronous (switch to controller)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symmetric (misc.)</a:t>
            </a:r>
          </a:p>
          <a:p>
            <a:pPr marL="347663" indent="-285750">
              <a:lnSpc>
                <a:spcPct val="100000"/>
              </a:lnSpc>
              <a:buSzTx/>
              <a:buFont typeface="Wingdings" pitchFamily="2" charset="2"/>
              <a:buChar char="§"/>
            </a:pPr>
            <a:r>
              <a:rPr lang="en-US" kern="0" dirty="0">
                <a:solidFill>
                  <a:srgbClr val="000000"/>
                </a:solidFill>
              </a:rPr>
              <a:t>distinct from OpenFlow API</a:t>
            </a:r>
          </a:p>
          <a:p>
            <a:pPr marL="744538" lvl="1" indent="-28257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kern="0" dirty="0">
                <a:solidFill>
                  <a:srgbClr val="000000"/>
                </a:solidFill>
              </a:rPr>
              <a:t>API used to specify  generalized forwarding actions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49B015-168B-FE46-A826-60399DD149DA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29" name="Group 950">
              <a:extLst>
                <a:ext uri="{FF2B5EF4-FFF2-40B4-BE49-F238E27FC236}">
                  <a16:creationId xmlns:a16="http://schemas.microsoft.com/office/drawing/2014/main" id="{4EAEDFFF-3D36-3C46-916B-C2D3D9CB0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174" name="Freeform 951">
                <a:extLst>
                  <a:ext uri="{FF2B5EF4-FFF2-40B4-BE49-F238E27FC236}">
                    <a16:creationId xmlns:a16="http://schemas.microsoft.com/office/drawing/2014/main" id="{E50181C5-B5C7-D144-8F88-D9495C02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Rectangle 952">
                <a:extLst>
                  <a:ext uri="{FF2B5EF4-FFF2-40B4-BE49-F238E27FC236}">
                    <a16:creationId xmlns:a16="http://schemas.microsoft.com/office/drawing/2014/main" id="{6D544F60-D94E-BF42-A834-2624BAF7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Freeform 953">
                <a:extLst>
                  <a:ext uri="{FF2B5EF4-FFF2-40B4-BE49-F238E27FC236}">
                    <a16:creationId xmlns:a16="http://schemas.microsoft.com/office/drawing/2014/main" id="{6365F75B-01F3-BC49-8C0D-968B4241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Freeform 954">
                <a:extLst>
                  <a:ext uri="{FF2B5EF4-FFF2-40B4-BE49-F238E27FC236}">
                    <a16:creationId xmlns:a16="http://schemas.microsoft.com/office/drawing/2014/main" id="{AD10B147-8033-E449-A9CC-C6DA33E2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Rectangle 955">
                <a:extLst>
                  <a:ext uri="{FF2B5EF4-FFF2-40B4-BE49-F238E27FC236}">
                    <a16:creationId xmlns:a16="http://schemas.microsoft.com/office/drawing/2014/main" id="{CC48B4AE-5026-594F-8FAE-41F6043B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79" name="Group 956">
                <a:extLst>
                  <a:ext uri="{FF2B5EF4-FFF2-40B4-BE49-F238E27FC236}">
                    <a16:creationId xmlns:a16="http://schemas.microsoft.com/office/drawing/2014/main" id="{D2E1673F-B93C-1148-8E72-90A5B7800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4" name="AutoShape 957">
                  <a:extLst>
                    <a:ext uri="{FF2B5EF4-FFF2-40B4-BE49-F238E27FC236}">
                      <a16:creationId xmlns:a16="http://schemas.microsoft.com/office/drawing/2014/main" id="{D8FC1F4B-C0C9-784D-A739-318F038F0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5" name="AutoShape 958">
                  <a:extLst>
                    <a:ext uri="{FF2B5EF4-FFF2-40B4-BE49-F238E27FC236}">
                      <a16:creationId xmlns:a16="http://schemas.microsoft.com/office/drawing/2014/main" id="{65BAD390-C86E-AA4A-983B-F2D1ADC47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0" name="Rectangle 959">
                <a:extLst>
                  <a:ext uri="{FF2B5EF4-FFF2-40B4-BE49-F238E27FC236}">
                    <a16:creationId xmlns:a16="http://schemas.microsoft.com/office/drawing/2014/main" id="{8B5742DE-8AB6-FF46-B2CB-15394CEA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1" name="Group 960">
                <a:extLst>
                  <a:ext uri="{FF2B5EF4-FFF2-40B4-BE49-F238E27FC236}">
                    <a16:creationId xmlns:a16="http://schemas.microsoft.com/office/drawing/2014/main" id="{CB198750-F812-314C-B037-7CB761A82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2" name="AutoShape 961">
                  <a:extLst>
                    <a:ext uri="{FF2B5EF4-FFF2-40B4-BE49-F238E27FC236}">
                      <a16:creationId xmlns:a16="http://schemas.microsoft.com/office/drawing/2014/main" id="{9A3CDB15-9708-D54E-AE51-5DCBE2143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AutoShape 962">
                  <a:extLst>
                    <a:ext uri="{FF2B5EF4-FFF2-40B4-BE49-F238E27FC236}">
                      <a16:creationId xmlns:a16="http://schemas.microsoft.com/office/drawing/2014/main" id="{1B614F73-328E-9B46-8372-C05FD228D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2" name="Rectangle 963">
                <a:extLst>
                  <a:ext uri="{FF2B5EF4-FFF2-40B4-BE49-F238E27FC236}">
                    <a16:creationId xmlns:a16="http://schemas.microsoft.com/office/drawing/2014/main" id="{C7864970-6BAA-E749-8CC8-880FD652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964">
                <a:extLst>
                  <a:ext uri="{FF2B5EF4-FFF2-40B4-BE49-F238E27FC236}">
                    <a16:creationId xmlns:a16="http://schemas.microsoft.com/office/drawing/2014/main" id="{C314F0FD-DD34-D049-9E08-214DAC6B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965">
                <a:extLst>
                  <a:ext uri="{FF2B5EF4-FFF2-40B4-BE49-F238E27FC236}">
                    <a16:creationId xmlns:a16="http://schemas.microsoft.com/office/drawing/2014/main" id="{57C2B453-F0FA-3047-A392-73DDDAC427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0" name="AutoShape 966">
                  <a:extLst>
                    <a:ext uri="{FF2B5EF4-FFF2-40B4-BE49-F238E27FC236}">
                      <a16:creationId xmlns:a16="http://schemas.microsoft.com/office/drawing/2014/main" id="{C3F05126-FC6A-734C-AD6D-6E1253A92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AutoShape 967">
                  <a:extLst>
                    <a:ext uri="{FF2B5EF4-FFF2-40B4-BE49-F238E27FC236}">
                      <a16:creationId xmlns:a16="http://schemas.microsoft.com/office/drawing/2014/main" id="{B3C3A5F4-977D-F84A-80F3-B37CF27DE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Freeform 968">
                <a:extLst>
                  <a:ext uri="{FF2B5EF4-FFF2-40B4-BE49-F238E27FC236}">
                    <a16:creationId xmlns:a16="http://schemas.microsoft.com/office/drawing/2014/main" id="{43A2C07E-B17C-F445-8DBC-DDABEBD2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969">
                <a:extLst>
                  <a:ext uri="{FF2B5EF4-FFF2-40B4-BE49-F238E27FC236}">
                    <a16:creationId xmlns:a16="http://schemas.microsoft.com/office/drawing/2014/main" id="{25DE9E61-3604-6F41-9F89-0E868DFA90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8" name="AutoShape 970">
                  <a:extLst>
                    <a:ext uri="{FF2B5EF4-FFF2-40B4-BE49-F238E27FC236}">
                      <a16:creationId xmlns:a16="http://schemas.microsoft.com/office/drawing/2014/main" id="{A3413F55-A30D-AC41-9350-CF1AD0C40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AutoShape 971">
                  <a:extLst>
                    <a:ext uri="{FF2B5EF4-FFF2-40B4-BE49-F238E27FC236}">
                      <a16:creationId xmlns:a16="http://schemas.microsoft.com/office/drawing/2014/main" id="{B28D2635-07A0-7D49-B7EE-CBF050FB6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972">
                <a:extLst>
                  <a:ext uri="{FF2B5EF4-FFF2-40B4-BE49-F238E27FC236}">
                    <a16:creationId xmlns:a16="http://schemas.microsoft.com/office/drawing/2014/main" id="{10DF400F-0ACE-DB49-842A-73AB186E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Freeform 973">
                <a:extLst>
                  <a:ext uri="{FF2B5EF4-FFF2-40B4-BE49-F238E27FC236}">
                    <a16:creationId xmlns:a16="http://schemas.microsoft.com/office/drawing/2014/main" id="{5EC94EAA-0027-F54D-9ED6-6198AA07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Freeform 974">
                <a:extLst>
                  <a:ext uri="{FF2B5EF4-FFF2-40B4-BE49-F238E27FC236}">
                    <a16:creationId xmlns:a16="http://schemas.microsoft.com/office/drawing/2014/main" id="{003F7FD5-07C0-FB4E-8CB0-73459281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0" name="Oval 975">
                <a:extLst>
                  <a:ext uri="{FF2B5EF4-FFF2-40B4-BE49-F238E27FC236}">
                    <a16:creationId xmlns:a16="http://schemas.microsoft.com/office/drawing/2014/main" id="{1B9B91C9-7D7A-D340-B15B-E033A6AFE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1" name="Freeform 976">
                <a:extLst>
                  <a:ext uri="{FF2B5EF4-FFF2-40B4-BE49-F238E27FC236}">
                    <a16:creationId xmlns:a16="http://schemas.microsoft.com/office/drawing/2014/main" id="{987C363B-CD17-8347-A056-CAD2A8B0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AutoShape 977">
                <a:extLst>
                  <a:ext uri="{FF2B5EF4-FFF2-40B4-BE49-F238E27FC236}">
                    <a16:creationId xmlns:a16="http://schemas.microsoft.com/office/drawing/2014/main" id="{28BE7A7C-DB8F-3241-9B21-709E16D76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AutoShape 978">
                <a:extLst>
                  <a:ext uri="{FF2B5EF4-FFF2-40B4-BE49-F238E27FC236}">
                    <a16:creationId xmlns:a16="http://schemas.microsoft.com/office/drawing/2014/main" id="{D496DCB1-EFB0-FD44-9DBE-23B1B1A1D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Oval 979">
                <a:extLst>
                  <a:ext uri="{FF2B5EF4-FFF2-40B4-BE49-F238E27FC236}">
                    <a16:creationId xmlns:a16="http://schemas.microsoft.com/office/drawing/2014/main" id="{0F4C12C7-2098-0740-868B-6A9FC2AD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980">
                <a:extLst>
                  <a:ext uri="{FF2B5EF4-FFF2-40B4-BE49-F238E27FC236}">
                    <a16:creationId xmlns:a16="http://schemas.microsoft.com/office/drawing/2014/main" id="{80492F51-F7D5-D743-A620-557FFF4FF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Oval 981">
                <a:extLst>
                  <a:ext uri="{FF2B5EF4-FFF2-40B4-BE49-F238E27FC236}">
                    <a16:creationId xmlns:a16="http://schemas.microsoft.com/office/drawing/2014/main" id="{6979A032-F4F5-384B-8E44-130565B7C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Rectangle 982">
                <a:extLst>
                  <a:ext uri="{FF2B5EF4-FFF2-40B4-BE49-F238E27FC236}">
                    <a16:creationId xmlns:a16="http://schemas.microsoft.com/office/drawing/2014/main" id="{46FB30CB-D1BF-2C4E-B9AE-7B4A293A0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30" name="Picture 4">
              <a:extLst>
                <a:ext uri="{FF2B5EF4-FFF2-40B4-BE49-F238E27FC236}">
                  <a16:creationId xmlns:a16="http://schemas.microsoft.com/office/drawing/2014/main" id="{1881A099-3B50-ED48-93A5-C6CAB9F181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D1F5F539-0080-624A-B682-A35FA596187E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32" name="Freeform 3">
              <a:extLst>
                <a:ext uri="{FF2B5EF4-FFF2-40B4-BE49-F238E27FC236}">
                  <a16:creationId xmlns:a16="http://schemas.microsoft.com/office/drawing/2014/main" id="{B6C19C6C-8BE5-EF4F-B46F-A4BCBA07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1631D570-361B-0A4F-97D0-9A6BC12FB245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3CFA908F-632E-CA4F-8984-0B2DE97C4A0F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2FBFAA0-0EE3-BB43-9152-4969B38C1A4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4E0B832-3FC5-574B-9F1E-BD22C743D1D6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861FF87-C6D9-EB4C-B9B8-43772439ACFF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353D82E-8FA0-F74A-85EB-A42A69F92293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95CCF8A-262B-154E-ACD3-3D59F4E8955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8A4983CB-966A-E34A-9835-7569FFD43B7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3D8239B-E01B-8D4C-8B1A-79D3EE3F013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FF83420E-44BC-194B-9ED3-FE9DB736B0E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039DC68-C120-8442-8133-04DCB027676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6B0594D-D566-464E-84AD-60F69E34FE1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96535EE5-5F15-9B47-9FA3-5462D1D6FF4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1794D50-2655-4143-ACDC-7B9CFFD28EF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FB7B2A-678F-9040-8CE2-202A5D74D9F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0925578-96EF-A045-933D-24AC50637F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ACC5AD1-9C97-D644-ACEC-58FCE6231EF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06F669DD-6374-054C-96DB-43D4F0CF15B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5D9C6DF2-C338-9544-B84B-DB02CBE1E8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FCCD833C-4225-454C-A629-302312E6CE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2DE50C89-24A0-8B4D-92C5-C55DFA736F1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3B48D140-AAB4-3A4F-B8B8-518AF7CF2C6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FE57807F-1447-D44F-B404-966015075C7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3982EE3-3449-C044-BD0D-7EC81F99F6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97DEDA5-BA9C-A943-A3C1-4F4B817EB4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61EADF13-F44B-2B43-AE78-D55E111427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E5C14A0-91A6-AA42-839B-AD29DA604A2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F1AF5CF0-5119-584D-81B5-A48CA73C5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D38DA429-3201-3D46-B754-F37B6FE974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021D291-26C6-AF49-86BA-158481992C2F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5938199-49B6-0D4A-B490-7D3711D704B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1D43069-C751-2543-86B4-57B2E71B3BF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9012458-7BC8-5F41-B066-C6EEBE26670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C8E0D58E-F804-C844-8DA3-3B4F45236E2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B4B68733-8B68-FC45-B05B-1D541028D8F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8592BC0A-4A10-094F-A09B-B3161A1656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91BE8D3E-3653-6444-98C3-CB3C3D3F6AB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2" name="Up-Down Arrow 141">
              <a:extLst>
                <a:ext uri="{FF2B5EF4-FFF2-40B4-BE49-F238E27FC236}">
                  <a16:creationId xmlns:a16="http://schemas.microsoft.com/office/drawing/2014/main" id="{7FF81446-291C-C947-8585-019F3F6E881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Up-Down Arrow 142">
              <a:extLst>
                <a:ext uri="{FF2B5EF4-FFF2-40B4-BE49-F238E27FC236}">
                  <a16:creationId xmlns:a16="http://schemas.microsoft.com/office/drawing/2014/main" id="{B95589CC-8F98-4C4F-8BA3-9B58BDC84044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Up-Down Arrow 143">
              <a:extLst>
                <a:ext uri="{FF2B5EF4-FFF2-40B4-BE49-F238E27FC236}">
                  <a16:creationId xmlns:a16="http://schemas.microsoft.com/office/drawing/2014/main" id="{BE98B4E9-6553-B246-8910-F619C6ED59AE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Up-Down Arrow 144">
              <a:extLst>
                <a:ext uri="{FF2B5EF4-FFF2-40B4-BE49-F238E27FC236}">
                  <a16:creationId xmlns:a16="http://schemas.microsoft.com/office/drawing/2014/main" id="{A1AEE8AC-6840-3746-9F54-9B18D3E5C055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261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uiExpand="1" build="p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OpenFlow: </a:t>
            </a:r>
            <a:r>
              <a:rPr lang="en-US" dirty="0"/>
              <a:t>controller-to-switch messages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918575" y="1523276"/>
            <a:ext cx="6058423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controller-to-switch messages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features: </a:t>
            </a:r>
            <a:r>
              <a:rPr lang="en-US" sz="2800" dirty="0"/>
              <a:t>controller queries switch features, switch replies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configure: </a:t>
            </a:r>
            <a:r>
              <a:rPr lang="en-US" sz="2800" dirty="0"/>
              <a:t>controller queries/sets switch configuration parameters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modify-state: </a:t>
            </a:r>
            <a:r>
              <a:rPr lang="en-US" sz="2800" dirty="0"/>
              <a:t>add, delete, modify flow entries in the OpenFlow tables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packet-out: </a:t>
            </a:r>
            <a:r>
              <a:rPr lang="en-US" sz="2800" dirty="0"/>
              <a:t>controller can send this packet out of specific switch port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113BED9-58BA-0E4C-982E-AE0EDD7B0E96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C87BE356-E809-EF48-A80D-4A417DAFE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B755082-0279-7A40-9C72-674AB2F7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06E02BA7-5429-0541-8F8D-A4483DC7B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B5F45512-74FD-D844-85E9-BD3B03BA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D8C02203-D9C6-F34B-AC03-3C858C08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6F5DF8ED-356A-1F48-89F6-988C453D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5692F48A-AD68-9C40-A365-9BA851913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02BFDCD0-FDDC-2947-BDE5-8CD405853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5B2B27AD-5761-7540-842C-82291E43BE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76391211-601A-8C4A-A897-DFF32EBDF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4A898D0A-BA19-C241-A002-318AA4A734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EC50F88-815B-C24E-A746-BF72E29A4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5671BDCF-839B-8F47-8971-DA91198AC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B5952670-8B35-7A47-8424-CACDB8CA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4422A870-3BD1-D34E-8CDA-00C00B7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7BD4432F-75CD-5A4E-8DAB-BC0C43677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C4C30E79-C938-2042-9CE7-B4778F899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DC3F7F0B-6562-E448-8B3E-D4FEFDCED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E28409B3-F332-2440-A29A-38392FAD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1FF28CE3-79C0-BE4F-853E-9C567B0F5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3AAB8674-EC1E-BE4D-8DB2-C08A9FA50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A28B1EC1-8CC0-1744-813E-EA7223658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08FF9A56-98A2-4547-99BE-094F811AB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7E8CEB32-B8AA-CB4E-85C5-D96A7437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63DD5A39-8435-7A4D-BE8A-4626DB36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2F96D7D3-E797-7D4A-930E-A888E52C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0AC0D9D6-FAB0-2149-AB34-1A7502AF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2BB3F677-6C0A-9244-B2D3-C6578659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9B575564-0643-C840-BEC1-EA0A8749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42DAB0D6-0E47-E246-A457-039BA663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6D69774-403D-214E-BF62-A85CBE65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26DC7522-3EF5-7241-AF1E-E415C56D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8DEF73AD-782C-4544-88F5-4A758E660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C1C7DF53-B6EC-4E47-9C75-9D5334D96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B6AB8F7-2F1B-B247-9F4F-49854BA9BB0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C2351F8B-C157-A844-9FBF-33F526E5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4F9DD47E-E6C7-254B-9D7A-8386B96CFBA3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63CDEDC8-E645-5647-87E8-71F34611044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3C4CA3CC-7C14-9C43-9C88-18B3AC78DF5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88CC3EBD-E425-184C-894C-EAB5273767D9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EF48E80-646F-7F47-A7F6-ED0682948DB1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0C804D6D-5E6C-524E-BD9D-63A040FEC0E8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AEAF277-EC15-C74A-A897-429ECC402C3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2A985C30-AA68-A449-AE2D-96537804B4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24F1D6E1-F974-6F44-8BEC-75356C5B094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D2D2DF33-027B-624E-9924-24F57D13560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FD076409-B5DE-A74C-BF70-A33601526B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72E3A76-24C6-EC4C-8E11-1C51A15302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49634892-5A40-3442-A58E-C4B4759475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6461273-4C3C-0849-8B76-2FDBB4CC2A8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0B58449A-7556-5A49-A023-3F0D33B630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8186502C-C7FD-5E47-ACE6-24FC52D26C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826D19B7-26A5-6F41-8DE5-1C7D29CC3B5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AFF7ABF-7E52-BA4F-B603-86430FC57D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990D02A4-17F1-4148-A484-7A3E4098F2B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C9431E55-EC7D-724C-BFA7-F051A9194A8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E2A32CC-B405-C94F-84DA-694071AE6C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76B67DA-7126-4047-8481-D05777A4AF5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E61F05A-5C6C-BA45-A2A0-3E2645B8EE6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0FA1DFC2-AB5D-C54C-9442-B2A75748131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90A54D4C-3F79-C743-9C80-084991D412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E26A4E5-AF3D-4947-B66A-F398E4D69CB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108468E8-5985-1D44-89B2-DDB119754C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6EE1E107-11AB-F041-8F7D-A8495BAABD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8CC0B5F-254D-0F46-A315-DC344F1CAB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1B1C1707-4E61-344B-83ED-C9AB38B851B6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FE70426-9A03-474A-BFF9-2E4D882C6CB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8BF428C1-730C-E94C-B289-CC31047CC39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138A4A7A-09DC-8A49-8467-DF8F2FD046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EBACC77-0606-D34F-BFE6-DF15F0FDF5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1DEC1B92-3C4E-444D-8F87-8E4953BA090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C2399E85-9E76-C24E-AAB4-E6CD2D0D44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0E184E1F-EE40-B843-B55F-8DB9C13874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9CE87CD0-C188-3E4C-B71D-8AE494AD257B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F49C411D-1F42-6D46-925C-79C8590CCA79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7B4919E6-79AD-8A4F-B81F-ABA9415D1A52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7FC3545F-3992-AC46-9AF7-CA1EA8A14152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4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5400" dirty="0"/>
              <a:t>OpenFlow: </a:t>
            </a:r>
            <a:r>
              <a:rPr lang="en-US" sz="4800" dirty="0"/>
              <a:t>switch-to-controller messages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805841" y="1385490"/>
            <a:ext cx="6446729" cy="36625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switch-to-controller messages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packet-in: </a:t>
            </a:r>
            <a:r>
              <a:rPr lang="en-US" sz="2800" dirty="0"/>
              <a:t>transfer packet (and its control) to controller.  See packet-out message from controller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flow-removed: </a:t>
            </a:r>
            <a:r>
              <a:rPr lang="en-US" sz="2800" dirty="0"/>
              <a:t>flow table entry deleted at switch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port status: </a:t>
            </a:r>
            <a:r>
              <a:rPr lang="en-US" sz="2800" dirty="0"/>
              <a:t>inform controller of a change on a port</a:t>
            </a:r>
            <a:r>
              <a:rPr lang="en-US" sz="3200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8E958E-D892-2844-99B6-42522891E40E}"/>
              </a:ext>
            </a:extLst>
          </p:cNvPr>
          <p:cNvSpPr txBox="1"/>
          <p:nvPr/>
        </p:nvSpPr>
        <p:spPr>
          <a:xfrm>
            <a:off x="977029" y="5497334"/>
            <a:ext cx="1042165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Fortunately, network operators don’t “program” switches by creating/sending OpenFlow messages directly.  Instead use higher-level abstraction at controller</a:t>
            </a:r>
          </a:p>
          <a:p>
            <a:endParaRPr lang="en-US" dirty="0"/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5C1E192-3943-264E-808F-6249874B1A90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ED88F4A4-5370-FC45-B097-B21D7F69D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D022F74-05A3-F946-90D6-8934EA188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6494FE2D-440B-9E49-AA10-826B0BF6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84F74045-C7A2-DC4D-9204-B67518C2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CDADCCE7-7390-5449-B3A0-3CB4987A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03799953-C230-BF4C-B1AF-FCDEDB5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BF026E67-31D1-1044-9990-DBE10FF35E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D10904F7-5809-B44A-AA68-E56B9AF41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478D1C0E-669A-8A4C-9FD6-DF7DE2B55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ECCCA03F-6C83-4847-8B32-FD635E3CB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0804097F-BA94-F74B-A0B7-2F9289D75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0EAF987-F31A-CD44-9881-D65869619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60EC5489-D035-9B4B-A4F5-96DDBFD05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916372AD-6FE4-0C47-88A5-A7F42E6F3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C683EB98-4D0D-9C46-9199-45671D623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CF0C4A90-DBEC-954E-8086-480578A79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0F93C577-0D34-C543-977D-0F60E9400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F6998813-5124-CA4D-A29E-CED92C678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3340235E-8B73-BB4A-9B6A-15B10538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0E42419B-D2AA-0846-8F75-77A9FA9E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DB7D3A5D-962D-CB4C-B5A6-5E12BB47F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FCCD4FE2-901D-8A49-91C6-E78A34078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4BF8D1A2-C396-EF44-9A08-CC7859590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65A953F5-2FD0-5248-A466-4C952B23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5B291DF5-93D6-2D4F-B5FE-FF4C935D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F97A395F-5F78-0544-9F2A-B54ED781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31A267CC-4663-FA49-AE86-BC76EBFD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35462EBA-8A38-2B46-9524-E22DB06B1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AE34B956-F883-AF4E-B0B2-D6B6F7FB7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9961BA94-561E-1E45-A972-55B4657D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11B158E-F0A5-DC41-A61F-CF9975C6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1FA20AE6-7C51-CE49-AFEA-25559B77B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F3093C32-3005-3F4D-8D5F-537AD20A0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64F6B4D6-D900-BA4F-A6AC-21C186EF1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7A37A37-AE4E-3340-AC58-0D411013A58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54FD3CCF-B127-EE47-AD35-99BFCEDA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1D84AED9-6BA5-604F-8E6C-11A72E61C06B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4390229-331E-5444-AF63-6E5782A98B9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DFB9B0AD-2ACD-A843-97CA-75D5471523AA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F6DD7B2-65F3-A348-8F7B-042958844DF4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3F9C352-8615-9E48-86B7-1581130D71A9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522FD38-55CF-7A4B-9A35-5C821D9004B4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869C965F-3B45-6641-93EC-B4195C569F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DB26611F-8306-3648-A55C-D397BA18B4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52E43F4-F228-BA4D-BC39-B4CB01149E4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59B1C7B3-31CE-B24A-AE5F-B2F7A74D33A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08841AA-A94F-F94F-873B-6D3084A494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9B6B1DED-0785-124F-9887-8A1FC7DFDB2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1EC627D-1981-B849-B140-30CB8661FF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40CECD0-49AE-FB41-9F96-68CCF72316C9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A7C4764E-24DB-A047-99F6-3DBE6983B61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F741EDFB-6243-E24D-B5BF-A9D294BAEED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7CE34015-4D02-4946-9B76-2DF282A688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17F8A9CB-A73C-7546-8BDB-A37A94696A6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1CBDBCE-EA5B-D345-8591-E5BF738325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3D28C298-F0C7-8241-B8A9-A923470630E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FBA7058-1BB8-E143-A99E-2D88BA1783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7B28F7C-56F1-BE43-AA43-32D01C7C54FE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C4A2479-EF6B-5B4C-A959-B30CE906CD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4C0515-019A-CC4C-97DA-1120D58576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BDFEB46-6F5A-A24E-A578-5E94DC623A9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44E3D98-45D5-5D45-B85D-9EF0A8C6E20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D631B7E2-2EAB-E44C-8FBF-9713FEA10E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433AA9E5-7018-7A4E-BA11-815432A8EA5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6212BFF3-E70B-6843-BA1F-02E366A597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B42AD403-50EF-3E4B-9989-B68D82E414CB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B052A106-FBCD-1D49-AF8F-257B4D8BF09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1573664B-E1B9-5F43-A5FD-918D0B3DD93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EFE998AB-5E6A-E44D-B228-2F1E2AD2500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EFE2C3E2-8D68-6044-8D28-EB7E1EDF79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638CAAB7-888B-7549-BE62-EE803BA82DF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46C451F-A552-EE4D-BD40-16A17FD4A0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3A3E8969-C83C-164C-8601-C0AB3B9843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B01770F3-ACAF-5048-A1B2-5D7A6DF4C09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AB757BA5-0C24-C146-AA7E-79A947FB7B05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E13386F3-16D9-6044-A873-1E221BB1655F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A30B77AA-A0AC-DB4E-9B97-AA2AA751FB9C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877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16DF309C-D74C-8948-A0B0-6218C9680A4C}"/>
              </a:ext>
            </a:extLst>
          </p:cNvPr>
          <p:cNvCxnSpPr/>
          <p:nvPr/>
        </p:nvCxnSpPr>
        <p:spPr bwMode="auto">
          <a:xfrm flipV="1">
            <a:off x="2418861" y="5441004"/>
            <a:ext cx="615520" cy="282224"/>
          </a:xfrm>
          <a:prstGeom prst="line">
            <a:avLst/>
          </a:prstGeom>
          <a:solidFill>
            <a:srgbClr val="00CC99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F109F0CB-C7A7-9F4C-9F78-1DFE6E2E92FF}"/>
              </a:ext>
            </a:extLst>
          </p:cNvPr>
          <p:cNvGrpSpPr/>
          <p:nvPr/>
        </p:nvGrpSpPr>
        <p:grpSpPr>
          <a:xfrm>
            <a:off x="6763892" y="1425421"/>
            <a:ext cx="4822682" cy="1122684"/>
            <a:chOff x="5326799" y="1281868"/>
            <a:chExt cx="4822682" cy="1122684"/>
          </a:xfrm>
        </p:grpSpPr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E06A1FC5-2F8F-E746-8AEE-58223238D3E6}"/>
                </a:ext>
              </a:extLst>
            </p:cNvPr>
            <p:cNvSpPr txBox="1"/>
            <p:nvPr/>
          </p:nvSpPr>
          <p:spPr>
            <a:xfrm>
              <a:off x="5654650" y="1315023"/>
              <a:ext cx="4494831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S1, experiencing link failure uses OpenFlow port status message to notify controller</a:t>
              </a:r>
            </a:p>
          </p:txBody>
        </p: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0F995241-55DC-D948-B009-B3415184F93C}"/>
                </a:ext>
              </a:extLst>
            </p:cNvPr>
            <p:cNvGrpSpPr/>
            <p:nvPr/>
          </p:nvGrpSpPr>
          <p:grpSpPr>
            <a:xfrm>
              <a:off x="5326799" y="1281868"/>
              <a:ext cx="314510" cy="400110"/>
              <a:chOff x="430693" y="1944861"/>
              <a:chExt cx="291062" cy="400110"/>
            </a:xfrm>
          </p:grpSpPr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838418A2-0530-6D4D-B957-9B73EC90CAF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56" name="TextBox 455">
                <a:extLst>
                  <a:ext uri="{FF2B5EF4-FFF2-40B4-BE49-F238E27FC236}">
                    <a16:creationId xmlns:a16="http://schemas.microsoft.com/office/drawing/2014/main" id="{EECCC49B-4360-6A44-857F-C6612A4A5A91}"/>
                  </a:ext>
                </a:extLst>
              </p:cNvPr>
              <p:cNvSpPr txBox="1"/>
              <p:nvPr/>
            </p:nvSpPr>
            <p:spPr>
              <a:xfrm>
                <a:off x="430693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094A808-83E3-F44E-8311-B49C7768D728}"/>
              </a:ext>
            </a:extLst>
          </p:cNvPr>
          <p:cNvGrpSpPr/>
          <p:nvPr/>
        </p:nvGrpSpPr>
        <p:grpSpPr>
          <a:xfrm>
            <a:off x="6812552" y="2632974"/>
            <a:ext cx="5024543" cy="790285"/>
            <a:chOff x="5330006" y="1281868"/>
            <a:chExt cx="5024543" cy="790285"/>
          </a:xfrm>
        </p:grpSpPr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5A66128A-E3A6-114A-91B5-2FE1B075D1FB}"/>
                </a:ext>
              </a:extLst>
            </p:cNvPr>
            <p:cNvSpPr txBox="1"/>
            <p:nvPr/>
          </p:nvSpPr>
          <p:spPr>
            <a:xfrm>
              <a:off x="5654650" y="1315023"/>
              <a:ext cx="469989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SDN controller receives OpenFlow message, updates link status info</a:t>
              </a:r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680D512-D870-4A4E-A672-2D42E18257F4}"/>
                </a:ext>
              </a:extLst>
            </p:cNvPr>
            <p:cNvGrpSpPr/>
            <p:nvPr/>
          </p:nvGrpSpPr>
          <p:grpSpPr>
            <a:xfrm>
              <a:off x="5330006" y="1281868"/>
              <a:ext cx="314510" cy="400110"/>
              <a:chOff x="433661" y="1944861"/>
              <a:chExt cx="291062" cy="400110"/>
            </a:xfrm>
          </p:grpSpPr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C54CA8A5-88FD-0B43-B39C-06EA5B196E08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1" name="TextBox 460">
                <a:extLst>
                  <a:ext uri="{FF2B5EF4-FFF2-40B4-BE49-F238E27FC236}">
                    <a16:creationId xmlns:a16="http://schemas.microsoft.com/office/drawing/2014/main" id="{98241409-350B-3C48-8CD4-8EC73830F0DD}"/>
                  </a:ext>
                </a:extLst>
              </p:cNvPr>
              <p:cNvSpPr txBox="1"/>
              <p:nvPr/>
            </p:nvSpPr>
            <p:spPr>
              <a:xfrm>
                <a:off x="433661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A90C1603-EE2D-5C46-96D7-DD144E7597AC}"/>
              </a:ext>
            </a:extLst>
          </p:cNvPr>
          <p:cNvGrpSpPr/>
          <p:nvPr/>
        </p:nvGrpSpPr>
        <p:grpSpPr>
          <a:xfrm>
            <a:off x="6821113" y="3557841"/>
            <a:ext cx="5253976" cy="1445458"/>
            <a:chOff x="5333217" y="1291493"/>
            <a:chExt cx="5253976" cy="1445458"/>
          </a:xfrm>
        </p:grpSpPr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7B9E44CE-B140-1542-AAC2-4DAF6F5BCDFC}"/>
                </a:ext>
              </a:extLst>
            </p:cNvPr>
            <p:cNvSpPr txBox="1"/>
            <p:nvPr/>
          </p:nvSpPr>
          <p:spPr>
            <a:xfrm>
              <a:off x="5654650" y="1315023"/>
              <a:ext cx="4932543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application has previously registered to be called when ever link status changes.  It is called.</a:t>
              </a:r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4AA4F08F-919D-6D43-A245-B36CE88D136C}"/>
                </a:ext>
              </a:extLst>
            </p:cNvPr>
            <p:cNvGrpSpPr/>
            <p:nvPr/>
          </p:nvGrpSpPr>
          <p:grpSpPr>
            <a:xfrm>
              <a:off x="5333217" y="1291493"/>
              <a:ext cx="314510" cy="400110"/>
              <a:chOff x="436633" y="1954486"/>
              <a:chExt cx="291062" cy="400110"/>
            </a:xfrm>
          </p:grpSpPr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474762E3-AFBB-FD48-BEF6-8AF863920A29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C0B243D3-CD77-354D-AF47-3C3867EAD742}"/>
                  </a:ext>
                </a:extLst>
              </p:cNvPr>
              <p:cNvSpPr txBox="1"/>
              <p:nvPr/>
            </p:nvSpPr>
            <p:spPr>
              <a:xfrm>
                <a:off x="436633" y="1954486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9B04D695-515C-F643-A6A8-EB313B26D25D}"/>
              </a:ext>
            </a:extLst>
          </p:cNvPr>
          <p:cNvGrpSpPr/>
          <p:nvPr/>
        </p:nvGrpSpPr>
        <p:grpSpPr>
          <a:xfrm>
            <a:off x="6800258" y="5062185"/>
            <a:ext cx="4748738" cy="1448665"/>
            <a:chOff x="5320381" y="1288286"/>
            <a:chExt cx="4748738" cy="1448665"/>
          </a:xfrm>
        </p:grpSpPr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B0A5DC12-CD7F-7947-8638-FCA31A28E2B0}"/>
                </a:ext>
              </a:extLst>
            </p:cNvPr>
            <p:cNvSpPr txBox="1"/>
            <p:nvPr/>
          </p:nvSpPr>
          <p:spPr>
            <a:xfrm>
              <a:off x="5654650" y="1315023"/>
              <a:ext cx="4414469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access network graph info, link state info in controller,  computes new routes</a:t>
              </a:r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780A433-81AB-8640-801E-3E36D0C8A814}"/>
                </a:ext>
              </a:extLst>
            </p:cNvPr>
            <p:cNvGrpSpPr/>
            <p:nvPr/>
          </p:nvGrpSpPr>
          <p:grpSpPr>
            <a:xfrm>
              <a:off x="5320381" y="1288286"/>
              <a:ext cx="314510" cy="400110"/>
              <a:chOff x="424754" y="1951279"/>
              <a:chExt cx="291062" cy="400110"/>
            </a:xfrm>
          </p:grpSpPr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13BA4AD6-9B8B-B34F-8638-37047BF2F57A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B0922FC9-7A3B-0A4F-A08D-B0BBA98A59FF}"/>
                  </a:ext>
                </a:extLst>
              </p:cNvPr>
              <p:cNvSpPr txBox="1"/>
              <p:nvPr/>
            </p:nvSpPr>
            <p:spPr>
              <a:xfrm>
                <a:off x="424754" y="1951279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D028D42-5816-5541-A673-C6433AD9D499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18DA33A-26D6-314C-A500-DD7DB353ACAB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BAE01A-4364-4544-BF42-8FF701463BAC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64D78EC7-F7C7-3F45-961B-64EA2E03391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3E26F343-9456-5D42-A9FA-964E247D2550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CB6F412-7995-3B46-8E64-A0D13B5F777D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50C530D-3872-7E44-B659-707925E00FB5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E2BF29E-5D7E-3445-97B2-B00E46F50CB0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730936C-BFF8-424D-8C52-3FBAACA75D2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CDD7064-D7DA-984B-8288-7014FD5FA49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BE2FC1-14EF-EF41-B834-5B22F3837E94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78CDCAC-EDD7-0E4E-8BD0-4FB5320ED675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0A2102A-B985-AC47-85E1-BFD474A7D9D2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DC0871FF-D3D8-2643-B38B-DAEBEB8EA107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TextBox 378">
                <a:extLst>
                  <a:ext uri="{FF2B5EF4-FFF2-40B4-BE49-F238E27FC236}">
                    <a16:creationId xmlns:a16="http://schemas.microsoft.com/office/drawing/2014/main" id="{965BF2B8-2DC2-A24B-A21E-51E530B25818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A13A42-84D2-5F46-9A6B-6BA30F8EDC2D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FFBD088A-94D4-CC45-A539-772D0FEB312B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6F79744-5FA1-7449-B121-428DFE2E2D6C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9FD5CC65-BB19-764E-927A-898AD871E876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TextBox 382">
                <a:extLst>
                  <a:ext uri="{FF2B5EF4-FFF2-40B4-BE49-F238E27FC236}">
                    <a16:creationId xmlns:a16="http://schemas.microsoft.com/office/drawing/2014/main" id="{571E5AEF-2D67-A64A-8835-73795045CED6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288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8668EBE0-594D-334C-AB42-480B6F78CF62}"/>
              </a:ext>
            </a:extLst>
          </p:cNvPr>
          <p:cNvGrpSpPr/>
          <p:nvPr/>
        </p:nvGrpSpPr>
        <p:grpSpPr>
          <a:xfrm>
            <a:off x="6821848" y="2223893"/>
            <a:ext cx="4764727" cy="1773227"/>
            <a:chOff x="5333952" y="1296122"/>
            <a:chExt cx="4764727" cy="1773227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952F6C96-8FF4-3F4B-B1DE-5F9882F0CC58}"/>
                </a:ext>
              </a:extLst>
            </p:cNvPr>
            <p:cNvSpPr txBox="1"/>
            <p:nvPr/>
          </p:nvSpPr>
          <p:spPr>
            <a:xfrm>
              <a:off x="5654651" y="1315023"/>
              <a:ext cx="4444028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link state routing app interacts with flow-table-computation component in SDN controller, which computes new flow tables needed</a:t>
              </a: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9018BCC7-FF6B-C54D-AF18-6386BE6EC922}"/>
                </a:ext>
              </a:extLst>
            </p:cNvPr>
            <p:cNvGrpSpPr/>
            <p:nvPr/>
          </p:nvGrpSpPr>
          <p:grpSpPr>
            <a:xfrm>
              <a:off x="5333952" y="1296122"/>
              <a:ext cx="314510" cy="400110"/>
              <a:chOff x="437313" y="1959115"/>
              <a:chExt cx="291062" cy="400110"/>
            </a:xfrm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725A5CCC-38B4-374B-8E0A-8175948EE0F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A359256F-83EF-C14A-A33E-34AFC25A567C}"/>
                  </a:ext>
                </a:extLst>
              </p:cNvPr>
              <p:cNvSpPr txBox="1"/>
              <p:nvPr/>
            </p:nvSpPr>
            <p:spPr>
              <a:xfrm>
                <a:off x="437313" y="1959115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BB217E7-01ED-964B-9FE0-F9EE60E028F5}"/>
              </a:ext>
            </a:extLst>
          </p:cNvPr>
          <p:cNvGrpSpPr/>
          <p:nvPr/>
        </p:nvGrpSpPr>
        <p:grpSpPr>
          <a:xfrm>
            <a:off x="6797561" y="4172683"/>
            <a:ext cx="4450811" cy="1103433"/>
            <a:chOff x="5318962" y="1301119"/>
            <a:chExt cx="4450811" cy="1103433"/>
          </a:xfrm>
        </p:grpSpPr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B3598380-1FF6-6F40-973E-B718F074D98B}"/>
                </a:ext>
              </a:extLst>
            </p:cNvPr>
            <p:cNvSpPr txBox="1"/>
            <p:nvPr/>
          </p:nvSpPr>
          <p:spPr>
            <a:xfrm>
              <a:off x="5654650" y="1315023"/>
              <a:ext cx="411512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controller uses OpenFlow to install new tables in switches that need updating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CEC8872E-6260-4E47-A475-2DA8AB05DCE6}"/>
                </a:ext>
              </a:extLst>
            </p:cNvPr>
            <p:cNvGrpSpPr/>
            <p:nvPr/>
          </p:nvGrpSpPr>
          <p:grpSpPr>
            <a:xfrm>
              <a:off x="5318962" y="1301119"/>
              <a:ext cx="314510" cy="400110"/>
              <a:chOff x="423441" y="1964112"/>
              <a:chExt cx="291062" cy="40011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EF374B88-D948-BF43-B4EB-772822FF0073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525ABF71-D17A-5F44-9348-F8715A41D31E}"/>
                  </a:ext>
                </a:extLst>
              </p:cNvPr>
              <p:cNvSpPr txBox="1"/>
              <p:nvPr/>
            </p:nvSpPr>
            <p:spPr>
              <a:xfrm>
                <a:off x="423441" y="1964112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6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39EC0-657C-954F-8B55-28528EDA22A1}"/>
              </a:ext>
            </a:extLst>
          </p:cNvPr>
          <p:cNvGrpSpPr/>
          <p:nvPr/>
        </p:nvGrpSpPr>
        <p:grpSpPr>
          <a:xfrm>
            <a:off x="3994257" y="1633928"/>
            <a:ext cx="313044" cy="1540239"/>
            <a:chOff x="4189129" y="1656413"/>
            <a:chExt cx="313044" cy="1540239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9F848E1-4FB7-8D48-8636-5BFA654772DD}"/>
                </a:ext>
              </a:extLst>
            </p:cNvPr>
            <p:cNvCxnSpPr/>
            <p:nvPr/>
          </p:nvCxnSpPr>
          <p:spPr>
            <a:xfrm>
              <a:off x="4339652" y="1656413"/>
              <a:ext cx="0" cy="1540239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084F1979-21E5-164C-9D7B-CC37AAE3266F}"/>
                </a:ext>
              </a:extLst>
            </p:cNvPr>
            <p:cNvGrpSpPr/>
            <p:nvPr/>
          </p:nvGrpSpPr>
          <p:grpSpPr>
            <a:xfrm>
              <a:off x="4189129" y="1880402"/>
              <a:ext cx="313044" cy="369332"/>
              <a:chOff x="651166" y="1956616"/>
              <a:chExt cx="313044" cy="369332"/>
            </a:xfrm>
          </p:grpSpPr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3A39CD2-24AA-BD45-B6AD-2B4BA700DC27}"/>
                  </a:ext>
                </a:extLst>
              </p:cNvPr>
              <p:cNvSpPr/>
              <p:nvPr/>
            </p:nvSpPr>
            <p:spPr>
              <a:xfrm>
                <a:off x="676641" y="200369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2" name="TextBox 391">
                <a:extLst>
                  <a:ext uri="{FF2B5EF4-FFF2-40B4-BE49-F238E27FC236}">
                    <a16:creationId xmlns:a16="http://schemas.microsoft.com/office/drawing/2014/main" id="{D826745D-58BA-BC4B-AA6A-D38C517B3381}"/>
                  </a:ext>
                </a:extLst>
              </p:cNvPr>
              <p:cNvSpPr txBox="1"/>
              <p:nvPr/>
            </p:nvSpPr>
            <p:spPr>
              <a:xfrm>
                <a:off x="651166" y="1956616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3722060-DA29-3642-B211-707588A22B81}"/>
              </a:ext>
            </a:extLst>
          </p:cNvPr>
          <p:cNvGrpSpPr/>
          <p:nvPr/>
        </p:nvGrpSpPr>
        <p:grpSpPr>
          <a:xfrm>
            <a:off x="2457676" y="3166672"/>
            <a:ext cx="1751262" cy="2489017"/>
            <a:chOff x="2457676" y="3166672"/>
            <a:chExt cx="1751262" cy="2489017"/>
          </a:xfrm>
        </p:grpSpPr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57933768-CFAD-7E4C-8094-C5674C11AD3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271232" y="4980429"/>
              <a:ext cx="0" cy="258633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F95AAA5D-C6E5-5143-82E1-3C051F45AC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57676" y="4954249"/>
              <a:ext cx="712744" cy="621210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18D00365-C943-3246-B265-4C37A9B81876}"/>
                </a:ext>
              </a:extLst>
            </p:cNvPr>
            <p:cNvGrpSpPr/>
            <p:nvPr/>
          </p:nvGrpSpPr>
          <p:grpSpPr>
            <a:xfrm rot="21446362">
              <a:off x="3106460" y="4663753"/>
              <a:ext cx="313044" cy="369332"/>
              <a:chOff x="418585" y="1969301"/>
              <a:chExt cx="313044" cy="369332"/>
            </a:xfrm>
          </p:grpSpPr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56FE9D22-DD6A-2D41-935A-D9C78F2DD65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F3BD16BE-15C0-AD4A-A570-09F50033ED30}"/>
                  </a:ext>
                </a:extLst>
              </p:cNvPr>
              <p:cNvSpPr txBox="1"/>
              <p:nvPr/>
            </p:nvSpPr>
            <p:spPr>
              <a:xfrm>
                <a:off x="418585" y="1969301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6</a:t>
                </a:r>
              </a:p>
            </p:txBody>
          </p:sp>
        </p:grp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CE154DD1-2C46-6642-BA6D-CE34E436F7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361544" y="4943007"/>
              <a:ext cx="847394" cy="712682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3E2CB52-0E57-C940-96B0-586FFA8469C6}"/>
                </a:ext>
              </a:extLst>
            </p:cNvPr>
            <p:cNvSpPr/>
            <p:nvPr/>
          </p:nvSpPr>
          <p:spPr>
            <a:xfrm>
              <a:off x="3256612" y="3166672"/>
              <a:ext cx="888167" cy="1551482"/>
            </a:xfrm>
            <a:custGeom>
              <a:avLst/>
              <a:gdLst>
                <a:gd name="connsiteX0" fmla="*/ 929390 w 929390"/>
                <a:gd name="connsiteY0" fmla="*/ 0 h 1551482"/>
                <a:gd name="connsiteX1" fmla="*/ 929390 w 929390"/>
                <a:gd name="connsiteY1" fmla="*/ 678305 h 1551482"/>
                <a:gd name="connsiteX2" fmla="*/ 0 w 929390"/>
                <a:gd name="connsiteY2" fmla="*/ 813217 h 1551482"/>
                <a:gd name="connsiteX3" fmla="*/ 0 w 929390"/>
                <a:gd name="connsiteY3" fmla="*/ 1551482 h 1551482"/>
                <a:gd name="connsiteX4" fmla="*/ 0 w 929390"/>
                <a:gd name="connsiteY4" fmla="*/ 1551482 h 15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390" h="1551482">
                  <a:moveTo>
                    <a:pt x="929390" y="0"/>
                  </a:moveTo>
                  <a:lnTo>
                    <a:pt x="929390" y="678305"/>
                  </a:lnTo>
                  <a:lnTo>
                    <a:pt x="0" y="813217"/>
                  </a:lnTo>
                  <a:lnTo>
                    <a:pt x="0" y="1551482"/>
                  </a:lnTo>
                  <a:lnTo>
                    <a:pt x="0" y="1551482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9B85B73-F6B8-D648-BC2D-0EAA63B6C571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4D9E912-F6EE-2347-946E-2486DFCDC48F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680272B-5B96-5C46-B6A3-60AE86146178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B4B208F5-B08A-1243-A37F-DD13571EA00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48299C7E-5FD4-BE4D-B3BC-B70CB02A4289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97D5753-825A-E24A-B359-04DEF430F62F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8D41C68A-EFC3-7544-907A-3696B071871F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AA64AA5-F628-404D-85EE-A7F9205259DC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91FE4FB-9667-3848-BBC8-71F23A372A0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05F86FD7-086B-5342-8B29-1089080984F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71DD02C-FDB2-8742-B9AD-DAE04FE274DB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83ED354-25D1-C04E-892D-211118E43E12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507EC540-4062-C043-B3A2-50A19C3A7ED6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0977EF44-1278-FE42-A8DE-61716D09F76C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B5432766-828E-C04D-ABCA-C75B145EB832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ED6C9655-72FC-7545-AA52-6CFDF3B16914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93" name="Straight Arrow Connector 192">
              <a:extLst>
                <a:ext uri="{FF2B5EF4-FFF2-40B4-BE49-F238E27FC236}">
                  <a16:creationId xmlns:a16="http://schemas.microsoft.com/office/drawing/2014/main" id="{6AC89D17-D5C6-6E45-B074-38ECB645CCC6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0049483-7D31-F243-8B3C-B01AB5BDA5CA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229791A0-9A65-A14B-97D3-B95ED9B13C7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6" name="TextBox 195">
                <a:extLst>
                  <a:ext uri="{FF2B5EF4-FFF2-40B4-BE49-F238E27FC236}">
                    <a16:creationId xmlns:a16="http://schemas.microsoft.com/office/drawing/2014/main" id="{FFD05E5B-5187-8143-8FCD-A82AF7D7023C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26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4CDCE-0C8F-C747-8D72-8526FD582A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624" y="131206"/>
            <a:ext cx="11842376" cy="1143000"/>
          </a:xfrm>
        </p:spPr>
        <p:txBody>
          <a:bodyPr>
            <a:noAutofit/>
          </a:bodyPr>
          <a:lstStyle/>
          <a:p>
            <a:r>
              <a:rPr lang="en-US" dirty="0">
                <a:latin typeface="Calibri Light" panose="020F0302020204030204" pitchFamily="34" charset="0"/>
                <a:cs typeface="Calibri Light" panose="020F0302020204030204" pitchFamily="34" charset="0"/>
              </a:rPr>
              <a:t>Google ORION SDN control plane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91FA4711-014C-F940-9645-5A793C75FA4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8970" y="1392312"/>
            <a:ext cx="11255829" cy="10685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dirty="0">
                <a:solidFill>
                  <a:srgbClr val="880510"/>
                </a:solidFill>
              </a:rPr>
              <a:t>ORION: </a:t>
            </a:r>
            <a:r>
              <a:rPr lang="en-US" sz="3200" dirty="0"/>
              <a:t>Google’s SDN control plane </a:t>
            </a:r>
            <a:r>
              <a:rPr lang="en-US" sz="2000" dirty="0"/>
              <a:t>(</a:t>
            </a:r>
            <a:r>
              <a:rPr lang="en-US" sz="2000" i="1" dirty="0"/>
              <a:t>NSDI’21</a:t>
            </a:r>
            <a:r>
              <a:rPr lang="en-US" sz="2000" dirty="0"/>
              <a:t>): </a:t>
            </a:r>
            <a:r>
              <a:rPr lang="en-US" sz="3200" dirty="0"/>
              <a:t>control plane for Google’s datacenter (Jupiter) and wide area (B4) networks</a:t>
            </a:r>
          </a:p>
          <a:p>
            <a:pPr marL="0" indent="0">
              <a:buNone/>
            </a:pPr>
            <a:endParaRPr lang="en-US" sz="3200" i="1" dirty="0">
              <a:solidFill>
                <a:srgbClr val="C00000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388AF2D-8AEF-D242-60F2-41ABDFF124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40911" y="2951108"/>
            <a:ext cx="5137845" cy="293663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98D8EDD-B412-47B3-0D23-6DC1B85B5B7D}"/>
              </a:ext>
            </a:extLst>
          </p:cNvPr>
          <p:cNvSpPr txBox="1"/>
          <p:nvPr/>
        </p:nvSpPr>
        <p:spPr>
          <a:xfrm>
            <a:off x="7336693" y="2624165"/>
            <a:ext cx="37219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Orion SDN architecture and core apps</a:t>
            </a:r>
          </a:p>
        </p:txBody>
      </p:sp>
      <p:sp>
        <p:nvSpPr>
          <p:cNvPr id="326" name="Content Placeholder 15">
            <a:extLst>
              <a:ext uri="{FF2B5EF4-FFF2-40B4-BE49-F238E27FC236}">
                <a16:creationId xmlns:a16="http://schemas.microsoft.com/office/drawing/2014/main" id="{09EAFFBC-B2BB-0EBE-2A05-616BD9ED3199}"/>
              </a:ext>
            </a:extLst>
          </p:cNvPr>
          <p:cNvSpPr txBox="1">
            <a:spLocks/>
          </p:cNvSpPr>
          <p:nvPr/>
        </p:nvSpPr>
        <p:spPr>
          <a:xfrm>
            <a:off x="710281" y="2649071"/>
            <a:ext cx="5744307" cy="33283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Wingdings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routing</a:t>
            </a:r>
            <a:r>
              <a:rPr lang="en-US" sz="2400" dirty="0"/>
              <a:t> (intradomain, iBGP), traffic engineering: implemented in </a:t>
            </a:r>
            <a:r>
              <a:rPr lang="en-US" sz="2400" i="1" dirty="0"/>
              <a:t>applications</a:t>
            </a:r>
            <a:r>
              <a:rPr lang="en-US" sz="2400" dirty="0"/>
              <a:t> on top of ORION core</a:t>
            </a:r>
          </a:p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edge-edge flow-based</a:t>
            </a:r>
            <a:r>
              <a:rPr lang="en-US" sz="2400" dirty="0"/>
              <a:t> controls (e.g., CoFlow scheduling) to meet contract SLAs</a:t>
            </a:r>
          </a:p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management: </a:t>
            </a:r>
            <a:r>
              <a:rPr lang="en-US" sz="2400" dirty="0"/>
              <a:t>pub-sub distributed microservices in Orion core, OpenFlow for switch signaling/monitoring 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F809381-35E3-62BA-97B5-7EB2C1C435FF}"/>
              </a:ext>
            </a:extLst>
          </p:cNvPr>
          <p:cNvSpPr/>
          <p:nvPr/>
        </p:nvSpPr>
        <p:spPr>
          <a:xfrm>
            <a:off x="9381067" y="2946400"/>
            <a:ext cx="1490134" cy="643467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8" name="Oval 327">
            <a:extLst>
              <a:ext uri="{FF2B5EF4-FFF2-40B4-BE49-F238E27FC236}">
                <a16:creationId xmlns:a16="http://schemas.microsoft.com/office/drawing/2014/main" id="{3BF7F104-DFF9-E426-CE05-D9C1F60E41CA}"/>
              </a:ext>
            </a:extLst>
          </p:cNvPr>
          <p:cNvSpPr/>
          <p:nvPr/>
        </p:nvSpPr>
        <p:spPr>
          <a:xfrm>
            <a:off x="10566400" y="3031066"/>
            <a:ext cx="1032934" cy="575733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9" name="Oval 328">
            <a:extLst>
              <a:ext uri="{FF2B5EF4-FFF2-40B4-BE49-F238E27FC236}">
                <a16:creationId xmlns:a16="http://schemas.microsoft.com/office/drawing/2014/main" id="{9469BB83-3C48-4D41-7E6A-44C0A90E1D94}"/>
              </a:ext>
            </a:extLst>
          </p:cNvPr>
          <p:cNvSpPr/>
          <p:nvPr/>
        </p:nvSpPr>
        <p:spPr>
          <a:xfrm>
            <a:off x="6993467" y="3945466"/>
            <a:ext cx="1490134" cy="643467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1F2896D-5E7E-A414-FFDF-E399BAFB4662}"/>
              </a:ext>
            </a:extLst>
          </p:cNvPr>
          <p:cNvSpPr txBox="1"/>
          <p:nvPr/>
        </p:nvSpPr>
        <p:spPr>
          <a:xfrm>
            <a:off x="1964267" y="6119336"/>
            <a:ext cx="871681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880510"/>
                </a:solidFill>
              </a:rPr>
              <a:t>Note: </a:t>
            </a:r>
            <a:r>
              <a:rPr lang="en-US" sz="2400" dirty="0"/>
              <a:t>ORION provides </a:t>
            </a:r>
            <a:r>
              <a:rPr lang="en-US" sz="2400" i="1" dirty="0">
                <a:solidFill>
                  <a:srgbClr val="880510"/>
                </a:solidFill>
              </a:rPr>
              <a:t>intradomain</a:t>
            </a:r>
            <a:r>
              <a:rPr lang="en-US" sz="2400" dirty="0">
                <a:solidFill>
                  <a:srgbClr val="880510"/>
                </a:solidFill>
              </a:rPr>
              <a:t> </a:t>
            </a:r>
            <a:r>
              <a:rPr lang="en-US" sz="2400" dirty="0"/>
              <a:t>services</a:t>
            </a:r>
            <a:r>
              <a:rPr lang="en-US" sz="2400" dirty="0">
                <a:solidFill>
                  <a:srgbClr val="880510"/>
                </a:solidFill>
              </a:rPr>
              <a:t> </a:t>
            </a:r>
            <a:r>
              <a:rPr lang="en-US" sz="2400" dirty="0"/>
              <a:t>within Google’s network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5754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328" grpId="0" animBg="1"/>
      <p:bldP spid="328" grpId="1" animBg="1"/>
      <p:bldP spid="329" grpId="0" animBg="1"/>
      <p:bldP spid="329" grpId="1" animBg="1"/>
      <p:bldP spid="7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OpenDaylight (ODL)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  <p:sp>
        <p:nvSpPr>
          <p:cNvPr id="162" name="Rounded Rectangle 161">
            <a:extLst>
              <a:ext uri="{FF2B5EF4-FFF2-40B4-BE49-F238E27FC236}">
                <a16:creationId xmlns:a16="http://schemas.microsoft.com/office/drawing/2014/main" id="{C8CC017A-00C4-9946-A15C-67BB2E830C62}"/>
              </a:ext>
            </a:extLst>
          </p:cNvPr>
          <p:cNvSpPr/>
          <p:nvPr/>
        </p:nvSpPr>
        <p:spPr>
          <a:xfrm>
            <a:off x="1308970" y="4619179"/>
            <a:ext cx="4650377" cy="608051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81552" y="1744109"/>
            <a:ext cx="382266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Orchestrations and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5899099" y="5275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29BC885E-78A5-8040-BF18-CE689C6B08AA}"/>
              </a:ext>
            </a:extLst>
          </p:cNvPr>
          <p:cNvCxnSpPr/>
          <p:nvPr/>
        </p:nvCxnSpPr>
        <p:spPr>
          <a:xfrm>
            <a:off x="1309488" y="5372503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7" name="TextBox 166">
            <a:extLst>
              <a:ext uri="{FF2B5EF4-FFF2-40B4-BE49-F238E27FC236}">
                <a16:creationId xmlns:a16="http://schemas.microsoft.com/office/drawing/2014/main" id="{7BF5FF90-0F5D-2747-A02F-8A87EA67E8F7}"/>
              </a:ext>
            </a:extLst>
          </p:cNvPr>
          <p:cNvSpPr txBox="1"/>
          <p:nvPr/>
        </p:nvSpPr>
        <p:spPr>
          <a:xfrm>
            <a:off x="5995216" y="4715575"/>
            <a:ext cx="1897871" cy="4944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/>
              <a:t>Service Abstraction Layer (SAL)</a:t>
            </a:r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FFB315C9-1489-AE40-95EE-74F812551DAE}"/>
              </a:ext>
            </a:extLst>
          </p:cNvPr>
          <p:cNvGrpSpPr/>
          <p:nvPr/>
        </p:nvGrpSpPr>
        <p:grpSpPr>
          <a:xfrm>
            <a:off x="2093457" y="4642702"/>
            <a:ext cx="1432506" cy="565047"/>
            <a:chOff x="1241687" y="4404708"/>
            <a:chExt cx="1432506" cy="565047"/>
          </a:xfrm>
        </p:grpSpPr>
        <p:sp>
          <p:nvSpPr>
            <p:cNvPr id="169" name="Can 168">
              <a:extLst>
                <a:ext uri="{FF2B5EF4-FFF2-40B4-BE49-F238E27FC236}">
                  <a16:creationId xmlns:a16="http://schemas.microsoft.com/office/drawing/2014/main" id="{9953BCEF-D2AD-5946-98C0-53736B109982}"/>
                </a:ext>
              </a:extLst>
            </p:cNvPr>
            <p:cNvSpPr/>
            <p:nvPr/>
          </p:nvSpPr>
          <p:spPr>
            <a:xfrm>
              <a:off x="1255867" y="4404708"/>
              <a:ext cx="1383280" cy="550146"/>
            </a:xfrm>
            <a:prstGeom prst="can">
              <a:avLst/>
            </a:prstGeom>
            <a:gradFill flip="none" rotWithShape="1">
              <a:gsLst>
                <a:gs pos="2000">
                  <a:schemeClr val="accent6">
                    <a:lumMod val="20000"/>
                    <a:lumOff val="80000"/>
                  </a:schemeClr>
                </a:gs>
                <a:gs pos="100000">
                  <a:schemeClr val="accent6">
                    <a:lumMod val="40000"/>
                    <a:lumOff val="60000"/>
                  </a:schemeClr>
                </a:gs>
              </a:gsLst>
              <a:lin ang="10800000" scaled="0"/>
              <a:tileRect/>
            </a:gra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B8FD4CC5-F553-244B-B2C9-9A547EC20D2D}"/>
                </a:ext>
              </a:extLst>
            </p:cNvPr>
            <p:cNvSpPr txBox="1"/>
            <p:nvPr/>
          </p:nvSpPr>
          <p:spPr>
            <a:xfrm>
              <a:off x="1241687" y="4428068"/>
              <a:ext cx="1432506" cy="5416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config. and operational data store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7C0880-49B6-4247-948E-F3019F060176}"/>
              </a:ext>
            </a:extLst>
          </p:cNvPr>
          <p:cNvGrpSpPr/>
          <p:nvPr/>
        </p:nvGrpSpPr>
        <p:grpSpPr>
          <a:xfrm>
            <a:off x="1235902" y="2266373"/>
            <a:ext cx="4650377" cy="608051"/>
            <a:chOff x="1235902" y="2266373"/>
            <a:chExt cx="4650377" cy="608051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650377" cy="608051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98CABA0F-314E-BA45-9AA9-E8C4D3C5FC78}"/>
                </a:ext>
              </a:extLst>
            </p:cNvPr>
            <p:cNvSpPr txBox="1"/>
            <p:nvPr/>
          </p:nvSpPr>
          <p:spPr>
            <a:xfrm>
              <a:off x="1537806" y="2409877"/>
              <a:ext cx="3977869" cy="344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REST/RESTCONF/NETCONF APIs</a:t>
              </a:r>
            </a:p>
          </p:txBody>
        </p:sp>
      </p:grpSp>
      <p:sp>
        <p:nvSpPr>
          <p:cNvPr id="172" name="Left-Right Arrow 171">
            <a:extLst>
              <a:ext uri="{FF2B5EF4-FFF2-40B4-BE49-F238E27FC236}">
                <a16:creationId xmlns:a16="http://schemas.microsoft.com/office/drawing/2014/main" id="{CEACD9AC-2092-E047-B4D0-283CE33E7A75}"/>
              </a:ext>
            </a:extLst>
          </p:cNvPr>
          <p:cNvSpPr/>
          <p:nvPr/>
        </p:nvSpPr>
        <p:spPr>
          <a:xfrm>
            <a:off x="3955838" y="4663169"/>
            <a:ext cx="1061570" cy="484632"/>
          </a:xfrm>
          <a:prstGeom prst="leftRightArrow">
            <a:avLst/>
          </a:prstGeom>
          <a:gradFill flip="none" rotWithShape="1">
            <a:gsLst>
              <a:gs pos="50500">
                <a:schemeClr val="accent6">
                  <a:lumMod val="20000"/>
                  <a:lumOff val="80000"/>
                </a:schemeClr>
              </a:gs>
              <a:gs pos="1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40000"/>
                  <a:lumOff val="60000"/>
                </a:schemeClr>
              </a:gs>
            </a:gsLst>
            <a:lin ang="10800000" scaled="0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B126688D-F71F-1448-B2A4-406278585436}"/>
              </a:ext>
            </a:extLst>
          </p:cNvPr>
          <p:cNvSpPr txBox="1"/>
          <p:nvPr/>
        </p:nvSpPr>
        <p:spPr>
          <a:xfrm>
            <a:off x="3952599" y="4790714"/>
            <a:ext cx="10928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/>
              <a:t>messaging</a:t>
            </a:r>
            <a:endParaRPr lang="en-US" sz="1400" dirty="0"/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2144A80-6860-1441-8322-658023CCBAA6}"/>
              </a:ext>
            </a:extLst>
          </p:cNvPr>
          <p:cNvGrpSpPr/>
          <p:nvPr/>
        </p:nvGrpSpPr>
        <p:grpSpPr>
          <a:xfrm>
            <a:off x="1277743" y="5455564"/>
            <a:ext cx="822085" cy="280003"/>
            <a:chOff x="1847676" y="5679179"/>
            <a:chExt cx="822085" cy="280003"/>
          </a:xfrm>
        </p:grpSpPr>
        <p:sp>
          <p:nvSpPr>
            <p:cNvPr id="199" name="Rounded Rectangle 198">
              <a:extLst>
                <a:ext uri="{FF2B5EF4-FFF2-40B4-BE49-F238E27FC236}">
                  <a16:creationId xmlns:a16="http://schemas.microsoft.com/office/drawing/2014/main" id="{04C4DFD8-4C4A-5445-B7A8-13E1A3E86DBA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6DCE99D5-D84B-F544-AF96-0E7F5BEEAD82}"/>
                </a:ext>
              </a:extLst>
            </p:cNvPr>
            <p:cNvSpPr txBox="1"/>
            <p:nvPr/>
          </p:nvSpPr>
          <p:spPr>
            <a:xfrm>
              <a:off x="1847676" y="5679179"/>
              <a:ext cx="8220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OpenFlow</a:t>
              </a: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705E1AB-CFA9-6D40-930E-63B6C2EA968F}"/>
              </a:ext>
            </a:extLst>
          </p:cNvPr>
          <p:cNvGrpSpPr/>
          <p:nvPr/>
        </p:nvGrpSpPr>
        <p:grpSpPr>
          <a:xfrm>
            <a:off x="2129149" y="5463049"/>
            <a:ext cx="788121" cy="276999"/>
            <a:chOff x="1868224" y="5689452"/>
            <a:chExt cx="788121" cy="276999"/>
          </a:xfrm>
        </p:grpSpPr>
        <p:sp>
          <p:nvSpPr>
            <p:cNvPr id="202" name="Rounded Rectangle 201">
              <a:extLst>
                <a:ext uri="{FF2B5EF4-FFF2-40B4-BE49-F238E27FC236}">
                  <a16:creationId xmlns:a16="http://schemas.microsoft.com/office/drawing/2014/main" id="{B017920D-3916-B147-928C-DF4E2AFFDE5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9A25D69A-84AB-9F46-B927-5BB89F11808D}"/>
                </a:ext>
              </a:extLst>
            </p:cNvPr>
            <p:cNvSpPr txBox="1"/>
            <p:nvPr/>
          </p:nvSpPr>
          <p:spPr>
            <a:xfrm>
              <a:off x="1868224" y="5689452"/>
              <a:ext cx="788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NETCONF</a:t>
              </a: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D0E2116-B0E4-764D-B1DA-1FA1C18F1259}"/>
              </a:ext>
            </a:extLst>
          </p:cNvPr>
          <p:cNvGrpSpPr/>
          <p:nvPr/>
        </p:nvGrpSpPr>
        <p:grpSpPr>
          <a:xfrm>
            <a:off x="3026352" y="5450427"/>
            <a:ext cx="691362" cy="285140"/>
            <a:chOff x="1913844" y="5674042"/>
            <a:chExt cx="691362" cy="285140"/>
          </a:xfrm>
        </p:grpSpPr>
        <p:sp>
          <p:nvSpPr>
            <p:cNvPr id="205" name="Rounded Rectangle 204">
              <a:extLst>
                <a:ext uri="{FF2B5EF4-FFF2-40B4-BE49-F238E27FC236}">
                  <a16:creationId xmlns:a16="http://schemas.microsoft.com/office/drawing/2014/main" id="{A1D89E81-8E4F-6C4C-8D7B-E590715089F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CD57094C-E93F-AA40-8563-CE8F229175DE}"/>
                </a:ext>
              </a:extLst>
            </p:cNvPr>
            <p:cNvSpPr txBox="1"/>
            <p:nvPr/>
          </p:nvSpPr>
          <p:spPr>
            <a:xfrm>
              <a:off x="1960779" y="5674042"/>
              <a:ext cx="5693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/>
                <a:t>SNMP</a:t>
              </a: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CB5A64D2-BE93-9945-BDA8-B6C42A99F200}"/>
              </a:ext>
            </a:extLst>
          </p:cNvPr>
          <p:cNvGrpSpPr/>
          <p:nvPr/>
        </p:nvGrpSpPr>
        <p:grpSpPr>
          <a:xfrm>
            <a:off x="3812147" y="5466268"/>
            <a:ext cx="691362" cy="276999"/>
            <a:chOff x="1913844" y="5687320"/>
            <a:chExt cx="691362" cy="276999"/>
          </a:xfrm>
        </p:grpSpPr>
        <p:sp>
          <p:nvSpPr>
            <p:cNvPr id="208" name="Rounded Rectangle 207">
              <a:extLst>
                <a:ext uri="{FF2B5EF4-FFF2-40B4-BE49-F238E27FC236}">
                  <a16:creationId xmlns:a16="http://schemas.microsoft.com/office/drawing/2014/main" id="{23BDE4FD-FFFC-6548-A27B-6E8CDA904615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27BB7915-5F81-B94B-B7C8-490698C477FF}"/>
                </a:ext>
              </a:extLst>
            </p:cNvPr>
            <p:cNvSpPr txBox="1"/>
            <p:nvPr/>
          </p:nvSpPr>
          <p:spPr>
            <a:xfrm>
              <a:off x="1919204" y="5687320"/>
              <a:ext cx="62296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OVSDB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73CC6291-81F0-B648-975A-4070B595AE4F}"/>
              </a:ext>
            </a:extLst>
          </p:cNvPr>
          <p:cNvSpPr txBox="1"/>
          <p:nvPr/>
        </p:nvSpPr>
        <p:spPr>
          <a:xfrm>
            <a:off x="4573494" y="521833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5954516" y="2068088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9290A5A-79D8-C54F-BE7D-ED15678C3DE9}"/>
              </a:ext>
            </a:extLst>
          </p:cNvPr>
          <p:cNvGrpSpPr/>
          <p:nvPr/>
        </p:nvGrpSpPr>
        <p:grpSpPr>
          <a:xfrm>
            <a:off x="1197240" y="2940800"/>
            <a:ext cx="4676586" cy="1531953"/>
            <a:chOff x="1197240" y="2940800"/>
            <a:chExt cx="4676586" cy="1531953"/>
          </a:xfrm>
        </p:grpSpPr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EDBC770B-4367-C147-8D54-DA6A9B7E88FA}"/>
                </a:ext>
              </a:extLst>
            </p:cNvPr>
            <p:cNvSpPr/>
            <p:nvPr/>
          </p:nvSpPr>
          <p:spPr>
            <a:xfrm>
              <a:off x="1197240" y="2952351"/>
              <a:ext cx="1608590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9938FF66-F3AB-8A45-B90A-ECB4724EDFEC}"/>
                </a:ext>
              </a:extLst>
            </p:cNvPr>
            <p:cNvSpPr/>
            <p:nvPr/>
          </p:nvSpPr>
          <p:spPr>
            <a:xfrm>
              <a:off x="2898692" y="2950264"/>
              <a:ext cx="2975134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4213E729-5A70-5E4E-BC70-B018322D1E7F}"/>
                </a:ext>
              </a:extLst>
            </p:cNvPr>
            <p:cNvSpPr txBox="1"/>
            <p:nvPr/>
          </p:nvSpPr>
          <p:spPr>
            <a:xfrm>
              <a:off x="3312101" y="2940800"/>
              <a:ext cx="22316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Basic Network Functions</a:t>
              </a:r>
            </a:p>
          </p:txBody>
        </p: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7C0A007C-03C4-CB41-8D89-3696583FC707}"/>
                </a:ext>
              </a:extLst>
            </p:cNvPr>
            <p:cNvSpPr txBox="1"/>
            <p:nvPr/>
          </p:nvSpPr>
          <p:spPr>
            <a:xfrm>
              <a:off x="1371002" y="2955542"/>
              <a:ext cx="1383280" cy="494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/>
                <a:t>Enhanced Services</a:t>
              </a: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00AAB80-44EC-1348-87C4-BA8291DA8FF4}"/>
                </a:ext>
              </a:extLst>
            </p:cNvPr>
            <p:cNvSpPr txBox="1"/>
            <p:nvPr/>
          </p:nvSpPr>
          <p:spPr>
            <a:xfrm>
              <a:off x="2282261" y="3351227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292F3003-F2A3-4443-94DA-5316A56B6831}"/>
                </a:ext>
              </a:extLst>
            </p:cNvPr>
            <p:cNvSpPr txBox="1"/>
            <p:nvPr/>
          </p:nvSpPr>
          <p:spPr>
            <a:xfrm>
              <a:off x="1381194" y="3872343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5F06FAE6-C4B3-4747-A707-7FA7D62E6E67}"/>
                </a:ext>
              </a:extLst>
            </p:cNvPr>
            <p:cNvGrpSpPr/>
            <p:nvPr/>
          </p:nvGrpSpPr>
          <p:grpSpPr>
            <a:xfrm>
              <a:off x="3284218" y="3872678"/>
              <a:ext cx="1055484" cy="476495"/>
              <a:chOff x="875110" y="3716838"/>
              <a:chExt cx="1055484" cy="476495"/>
            </a:xfrm>
          </p:grpSpPr>
          <p:sp>
            <p:nvSpPr>
              <p:cNvPr id="223" name="Rounded Rectangle 222">
                <a:extLst>
                  <a:ext uri="{FF2B5EF4-FFF2-40B4-BE49-F238E27FC236}">
                    <a16:creationId xmlns:a16="http://schemas.microsoft.com/office/drawing/2014/main" id="{AD5C4249-4027-FA4F-85D5-4EECC3EC314C}"/>
                  </a:ext>
                </a:extLst>
              </p:cNvPr>
              <p:cNvSpPr/>
              <p:nvPr/>
            </p:nvSpPr>
            <p:spPr>
              <a:xfrm>
                <a:off x="896541" y="3716838"/>
                <a:ext cx="95368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646ACA9A-8D44-EA46-9FFA-45184A98824B}"/>
                  </a:ext>
                </a:extLst>
              </p:cNvPr>
              <p:cNvSpPr txBox="1"/>
              <p:nvPr/>
            </p:nvSpPr>
            <p:spPr>
              <a:xfrm>
                <a:off x="875110" y="3726730"/>
                <a:ext cx="1055484" cy="4666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Forwarding </a:t>
                </a:r>
                <a:r>
                  <a:rPr lang="en-US" sz="1600" dirty="0"/>
                  <a:t>rules mgr.</a:t>
                </a:r>
                <a:endParaRPr lang="en-US" sz="1400" dirty="0"/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86B73F20-1720-1B49-B258-5B42001F997F}"/>
                </a:ext>
              </a:extLst>
            </p:cNvPr>
            <p:cNvGrpSpPr/>
            <p:nvPr/>
          </p:nvGrpSpPr>
          <p:grpSpPr>
            <a:xfrm>
              <a:off x="1387402" y="3442864"/>
              <a:ext cx="965146" cy="447968"/>
              <a:chOff x="926157" y="3716838"/>
              <a:chExt cx="965146" cy="447968"/>
            </a:xfrm>
          </p:grpSpPr>
          <p:sp>
            <p:nvSpPr>
              <p:cNvPr id="226" name="Rounded Rectangle 225">
                <a:extLst>
                  <a:ext uri="{FF2B5EF4-FFF2-40B4-BE49-F238E27FC236}">
                    <a16:creationId xmlns:a16="http://schemas.microsoft.com/office/drawing/2014/main" id="{2BDFB3AE-CEF7-CE47-8BBF-EDAE0CCCFE2F}"/>
                  </a:ext>
                </a:extLst>
              </p:cNvPr>
              <p:cNvSpPr/>
              <p:nvPr/>
            </p:nvSpPr>
            <p:spPr>
              <a:xfrm>
                <a:off x="969582" y="3716838"/>
                <a:ext cx="855646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C7169CC0-36BF-0644-AA5B-555597DF2A92}"/>
                  </a:ext>
                </a:extLst>
              </p:cNvPr>
              <p:cNvSpPr txBox="1"/>
              <p:nvPr/>
            </p:nvSpPr>
            <p:spPr>
              <a:xfrm>
                <a:off x="926157" y="3823171"/>
                <a:ext cx="965146" cy="268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AAA</a:t>
                </a:r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91EF191B-3D0D-544C-86C3-6E927FE552EB}"/>
                </a:ext>
              </a:extLst>
            </p:cNvPr>
            <p:cNvGrpSpPr/>
            <p:nvPr/>
          </p:nvGrpSpPr>
          <p:grpSpPr>
            <a:xfrm>
              <a:off x="4369916" y="3877805"/>
              <a:ext cx="965146" cy="491225"/>
              <a:chOff x="926156" y="3708871"/>
              <a:chExt cx="965146" cy="491225"/>
            </a:xfrm>
          </p:grpSpPr>
          <p:sp>
            <p:nvSpPr>
              <p:cNvPr id="229" name="Rounded Rectangle 228">
                <a:extLst>
                  <a:ext uri="{FF2B5EF4-FFF2-40B4-BE49-F238E27FC236}">
                    <a16:creationId xmlns:a16="http://schemas.microsoft.com/office/drawing/2014/main" id="{35D34F43-3A1E-1B4A-A7FF-00A19CEAE52A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6B6AA618-FE12-1E48-AE2E-47CEE186AF32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Host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Tracker</a:t>
                </a:r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AFC2E7D5-F172-184E-B926-6C2FCB4FC0F7}"/>
                </a:ext>
              </a:extLst>
            </p:cNvPr>
            <p:cNvGrpSpPr/>
            <p:nvPr/>
          </p:nvGrpSpPr>
          <p:grpSpPr>
            <a:xfrm>
              <a:off x="4879504" y="3294399"/>
              <a:ext cx="965146" cy="491225"/>
              <a:chOff x="926156" y="3708871"/>
              <a:chExt cx="965146" cy="491225"/>
            </a:xfrm>
          </p:grpSpPr>
          <p:sp>
            <p:nvSpPr>
              <p:cNvPr id="232" name="Rounded Rectangle 231">
                <a:extLst>
                  <a:ext uri="{FF2B5EF4-FFF2-40B4-BE49-F238E27FC236}">
                    <a16:creationId xmlns:a16="http://schemas.microsoft.com/office/drawing/2014/main" id="{D1A6B6F0-6AFE-574F-AB3C-F91FD151E6B4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26DCB265-6CFD-A54E-B651-BAEFC6370099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Stats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471C340-ADA8-A145-BC30-FE064451FE28}"/>
                </a:ext>
              </a:extLst>
            </p:cNvPr>
            <p:cNvGrpSpPr/>
            <p:nvPr/>
          </p:nvGrpSpPr>
          <p:grpSpPr>
            <a:xfrm>
              <a:off x="3910335" y="3296780"/>
              <a:ext cx="965146" cy="491225"/>
              <a:chOff x="926156" y="3708871"/>
              <a:chExt cx="965146" cy="491225"/>
            </a:xfrm>
          </p:grpSpPr>
          <p:sp>
            <p:nvSpPr>
              <p:cNvPr id="235" name="Rounded Rectangle 234">
                <a:extLst>
                  <a:ext uri="{FF2B5EF4-FFF2-40B4-BE49-F238E27FC236}">
                    <a16:creationId xmlns:a16="http://schemas.microsoft.com/office/drawing/2014/main" id="{5ADE8F15-2C08-484D-9F8D-C2D36FEC6C8B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id="{BCBDE58A-306C-A241-A362-4554EB7EBEFB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Switch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6313B34-1AF2-6349-8CFA-2978EDA6E37B}"/>
                </a:ext>
              </a:extLst>
            </p:cNvPr>
            <p:cNvGrpSpPr/>
            <p:nvPr/>
          </p:nvGrpSpPr>
          <p:grpSpPr>
            <a:xfrm>
              <a:off x="2962597" y="3320593"/>
              <a:ext cx="965146" cy="465897"/>
              <a:chOff x="944015" y="3716015"/>
              <a:chExt cx="965146" cy="465897"/>
            </a:xfrm>
          </p:grpSpPr>
          <p:sp>
            <p:nvSpPr>
              <p:cNvPr id="238" name="Rounded Rectangle 237">
                <a:extLst>
                  <a:ext uri="{FF2B5EF4-FFF2-40B4-BE49-F238E27FC236}">
                    <a16:creationId xmlns:a16="http://schemas.microsoft.com/office/drawing/2014/main" id="{BEA63EC9-3930-504D-BB05-6D8AC3927D59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450AF479-78E7-F347-89E4-D23398601081}"/>
                  </a:ext>
                </a:extLst>
              </p:cNvPr>
              <p:cNvSpPr txBox="1"/>
              <p:nvPr/>
            </p:nvSpPr>
            <p:spPr>
              <a:xfrm>
                <a:off x="944015" y="3716015"/>
                <a:ext cx="965146" cy="4658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Topology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processing</a:t>
                </a:r>
                <a:endParaRPr lang="en-US" sz="1200" dirty="0"/>
              </a:p>
            </p:txBody>
          </p:sp>
        </p:grpSp>
      </p:grpSp>
      <p:sp>
        <p:nvSpPr>
          <p:cNvPr id="240" name="Content Placeholder 3">
            <a:extLst>
              <a:ext uri="{FF2B5EF4-FFF2-40B4-BE49-F238E27FC236}">
                <a16:creationId xmlns:a16="http://schemas.microsoft.com/office/drawing/2014/main" id="{BE645AA5-E251-2C44-8CDF-9D01194C8E88}"/>
              </a:ext>
            </a:extLst>
          </p:cNvPr>
          <p:cNvSpPr txBox="1">
            <a:spLocks/>
          </p:cNvSpPr>
          <p:nvPr/>
        </p:nvSpPr>
        <p:spPr>
          <a:xfrm>
            <a:off x="8367386" y="4176785"/>
            <a:ext cx="3551495" cy="17355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2400" dirty="0">
                <a:solidFill>
                  <a:srgbClr val="000000"/>
                </a:solidFill>
              </a:rPr>
              <a:t>Service Abstraction Layer: </a:t>
            </a:r>
          </a:p>
          <a:p>
            <a:pPr indent="-280988"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interconnects internal, external applications and services</a:t>
            </a:r>
          </a:p>
        </p:txBody>
      </p:sp>
    </p:spTree>
    <p:extLst>
      <p:ext uri="{BB962C8B-B14F-4D97-AF65-F5344CB8AC3E}">
        <p14:creationId xmlns:p14="http://schemas.microsoft.com/office/powerpoint/2010/main" val="160864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  <p:bldP spid="167" grpId="0"/>
      <p:bldP spid="172" grpId="0" animBg="1"/>
      <p:bldP spid="173" grpId="0"/>
      <p:bldP spid="240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dirty="0"/>
              <a:t>ONOS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53843" y="1757963"/>
            <a:ext cx="270044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6218325" y="5420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6042960" y="2090104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6497B1-1E51-3E47-950D-7935E9975370}"/>
              </a:ext>
            </a:extLst>
          </p:cNvPr>
          <p:cNvGrpSpPr/>
          <p:nvPr/>
        </p:nvGrpSpPr>
        <p:grpSpPr>
          <a:xfrm>
            <a:off x="1160341" y="4565785"/>
            <a:ext cx="5202393" cy="914306"/>
            <a:chOff x="7097678" y="3476021"/>
            <a:chExt cx="5202393" cy="914306"/>
          </a:xfrm>
        </p:grpSpPr>
        <p:sp>
          <p:nvSpPr>
            <p:cNvPr id="130" name="Rounded Rectangle 129">
              <a:extLst>
                <a:ext uri="{FF2B5EF4-FFF2-40B4-BE49-F238E27FC236}">
                  <a16:creationId xmlns:a16="http://schemas.microsoft.com/office/drawing/2014/main" id="{7A251338-06E1-1041-B70E-5C3F1AA41418}"/>
                </a:ext>
              </a:extLst>
            </p:cNvPr>
            <p:cNvSpPr/>
            <p:nvPr/>
          </p:nvSpPr>
          <p:spPr>
            <a:xfrm>
              <a:off x="7097678" y="3476021"/>
              <a:ext cx="5005602" cy="880097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7A4EA7-33AB-3C4B-8903-EC620B1DA209}"/>
                </a:ext>
              </a:extLst>
            </p:cNvPr>
            <p:cNvSpPr txBox="1"/>
            <p:nvPr/>
          </p:nvSpPr>
          <p:spPr>
            <a:xfrm>
              <a:off x="10689154" y="3544744"/>
              <a:ext cx="1610917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southbound abstractions,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protocols</a:t>
              </a:r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45BCECB-A3EE-2245-A3C4-D35289D11230}"/>
                </a:ext>
              </a:extLst>
            </p:cNvPr>
            <p:cNvGrpSpPr/>
            <p:nvPr/>
          </p:nvGrpSpPr>
          <p:grpSpPr>
            <a:xfrm>
              <a:off x="7191187" y="3962960"/>
              <a:ext cx="1119818" cy="338554"/>
              <a:chOff x="1929852" y="4542126"/>
              <a:chExt cx="1119818" cy="338554"/>
            </a:xfrm>
          </p:grpSpPr>
          <p:sp>
            <p:nvSpPr>
              <p:cNvPr id="136" name="Rounded Rectangle 135">
                <a:extLst>
                  <a:ext uri="{FF2B5EF4-FFF2-40B4-BE49-F238E27FC236}">
                    <a16:creationId xmlns:a16="http://schemas.microsoft.com/office/drawing/2014/main" id="{05178707-EE14-2B43-AECF-B4BD4214148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37" name="TextBox 136">
                <a:extLst>
                  <a:ext uri="{FF2B5EF4-FFF2-40B4-BE49-F238E27FC236}">
                    <a16:creationId xmlns:a16="http://schemas.microsoft.com/office/drawing/2014/main" id="{108C85E9-2E74-E843-8014-BE1CE06DACD7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111981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OpenFlow</a:t>
                </a: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8D92C902-9BFA-6342-A073-15A925EAAB32}"/>
                </a:ext>
              </a:extLst>
            </p:cNvPr>
            <p:cNvGrpSpPr/>
            <p:nvPr/>
          </p:nvGrpSpPr>
          <p:grpSpPr>
            <a:xfrm>
              <a:off x="8402979" y="3964420"/>
              <a:ext cx="1062275" cy="338554"/>
              <a:chOff x="2774641" y="4248836"/>
              <a:chExt cx="1062275" cy="338554"/>
            </a:xfrm>
          </p:grpSpPr>
          <p:sp>
            <p:nvSpPr>
              <p:cNvPr id="139" name="Rounded Rectangle 138">
                <a:extLst>
                  <a:ext uri="{FF2B5EF4-FFF2-40B4-BE49-F238E27FC236}">
                    <a16:creationId xmlns:a16="http://schemas.microsoft.com/office/drawing/2014/main" id="{2E441FA3-6AF9-AD4A-8647-6D5FC6100AC2}"/>
                  </a:ext>
                </a:extLst>
              </p:cNvPr>
              <p:cNvSpPr/>
              <p:nvPr/>
            </p:nvSpPr>
            <p:spPr>
              <a:xfrm>
                <a:off x="2774641" y="4279216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7C633A2C-5BB7-0A49-A125-84BE461C6A65}"/>
                  </a:ext>
                </a:extLst>
              </p:cNvPr>
              <p:cNvSpPr txBox="1"/>
              <p:nvPr/>
            </p:nvSpPr>
            <p:spPr>
              <a:xfrm>
                <a:off x="2873106" y="4248836"/>
                <a:ext cx="9028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Netconf</a:t>
                </a:r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F8F7297-2B4C-0943-BFD8-3BAA250E8402}"/>
                </a:ext>
              </a:extLst>
            </p:cNvPr>
            <p:cNvGrpSpPr/>
            <p:nvPr/>
          </p:nvGrpSpPr>
          <p:grpSpPr>
            <a:xfrm>
              <a:off x="9655695" y="3976588"/>
              <a:ext cx="858974" cy="413739"/>
              <a:chOff x="4304185" y="4617263"/>
              <a:chExt cx="858974" cy="413739"/>
            </a:xfrm>
          </p:grpSpPr>
          <p:sp>
            <p:nvSpPr>
              <p:cNvPr id="142" name="Rounded Rectangle 141">
                <a:extLst>
                  <a:ext uri="{FF2B5EF4-FFF2-40B4-BE49-F238E27FC236}">
                    <a16:creationId xmlns:a16="http://schemas.microsoft.com/office/drawing/2014/main" id="{C11AAB6D-AD28-5F48-82E9-9B4F3BC04CF1}"/>
                  </a:ext>
                </a:extLst>
              </p:cNvPr>
              <p:cNvSpPr/>
              <p:nvPr/>
            </p:nvSpPr>
            <p:spPr>
              <a:xfrm>
                <a:off x="4304185" y="4647691"/>
                <a:ext cx="858974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62149427-E8EF-9B48-8CB8-175884595355}"/>
                  </a:ext>
                </a:extLst>
              </p:cNvPr>
              <p:cNvSpPr txBox="1"/>
              <p:nvPr/>
            </p:nvSpPr>
            <p:spPr>
              <a:xfrm>
                <a:off x="4307335" y="4617263"/>
                <a:ext cx="842600" cy="4137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OVSDB</a:t>
                </a: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A8FBFEF8-78CA-4F40-88DD-75754F270B5F}"/>
                </a:ext>
              </a:extLst>
            </p:cNvPr>
            <p:cNvGrpSpPr/>
            <p:nvPr/>
          </p:nvGrpSpPr>
          <p:grpSpPr>
            <a:xfrm>
              <a:off x="7201206" y="3554472"/>
              <a:ext cx="777777" cy="338554"/>
              <a:chOff x="1929852" y="4542126"/>
              <a:chExt cx="1083553" cy="338554"/>
            </a:xfrm>
          </p:grpSpPr>
          <p:sp>
            <p:nvSpPr>
              <p:cNvPr id="145" name="Rounded Rectangle 144">
                <a:extLst>
                  <a:ext uri="{FF2B5EF4-FFF2-40B4-BE49-F238E27FC236}">
                    <a16:creationId xmlns:a16="http://schemas.microsoft.com/office/drawing/2014/main" id="{F5CD2346-1270-E743-AB0C-C4B160C3F472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15C77157-A96E-7743-97FA-E6ABEACB35EF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77777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</a:t>
                </a:r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2A479BF4-13D0-364B-968D-C82F3932C1B5}"/>
                </a:ext>
              </a:extLst>
            </p:cNvPr>
            <p:cNvGrpSpPr/>
            <p:nvPr/>
          </p:nvGrpSpPr>
          <p:grpSpPr>
            <a:xfrm>
              <a:off x="8032376" y="3552514"/>
              <a:ext cx="573691" cy="338554"/>
              <a:chOff x="1951130" y="4538598"/>
              <a:chExt cx="1062275" cy="338554"/>
            </a:xfrm>
          </p:grpSpPr>
          <p:sp>
            <p:nvSpPr>
              <p:cNvPr id="148" name="Rounded Rectangle 147">
                <a:extLst>
                  <a:ext uri="{FF2B5EF4-FFF2-40B4-BE49-F238E27FC236}">
                    <a16:creationId xmlns:a16="http://schemas.microsoft.com/office/drawing/2014/main" id="{ED1DFD88-1080-2E4F-B96A-1CBF667C7951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/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4915A2C6-6258-1F4D-9677-23327E75D528}"/>
                  </a:ext>
                </a:extLst>
              </p:cNvPr>
              <p:cNvSpPr txBox="1"/>
              <p:nvPr/>
            </p:nvSpPr>
            <p:spPr>
              <a:xfrm>
                <a:off x="2014708" y="4538598"/>
                <a:ext cx="70390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02F72B5-0368-114D-B7F4-74414845E4F5}"/>
                </a:ext>
              </a:extLst>
            </p:cNvPr>
            <p:cNvGrpSpPr/>
            <p:nvPr/>
          </p:nvGrpSpPr>
          <p:grpSpPr>
            <a:xfrm>
              <a:off x="8640939" y="3553498"/>
              <a:ext cx="561323" cy="338554"/>
              <a:chOff x="1921370" y="4542126"/>
              <a:chExt cx="1092035" cy="338554"/>
            </a:xfrm>
          </p:grpSpPr>
          <p:sp>
            <p:nvSpPr>
              <p:cNvPr id="154" name="Rounded Rectangle 153">
                <a:extLst>
                  <a:ext uri="{FF2B5EF4-FFF2-40B4-BE49-F238E27FC236}">
                    <a16:creationId xmlns:a16="http://schemas.microsoft.com/office/drawing/2014/main" id="{4C613A94-E341-2C41-9264-AC28DD3620B5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6"/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B30AAB3-454E-7342-8389-BBAC5CA5AC9C}"/>
                  </a:ext>
                </a:extLst>
              </p:cNvPr>
              <p:cNvSpPr txBox="1"/>
              <p:nvPr/>
            </p:nvSpPr>
            <p:spPr>
              <a:xfrm>
                <a:off x="1921370" y="4542126"/>
                <a:ext cx="79756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</a:t>
                </a: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86B1A74A-D1CD-644C-B311-3C38B38EB786}"/>
                </a:ext>
              </a:extLst>
            </p:cNvPr>
            <p:cNvGrpSpPr/>
            <p:nvPr/>
          </p:nvGrpSpPr>
          <p:grpSpPr>
            <a:xfrm>
              <a:off x="9247798" y="3553498"/>
              <a:ext cx="533020" cy="338554"/>
              <a:chOff x="1933590" y="4542126"/>
              <a:chExt cx="1079815" cy="338554"/>
            </a:xfrm>
          </p:grpSpPr>
          <p:sp>
            <p:nvSpPr>
              <p:cNvPr id="157" name="Rounded Rectangle 156">
                <a:extLst>
                  <a:ext uri="{FF2B5EF4-FFF2-40B4-BE49-F238E27FC236}">
                    <a16:creationId xmlns:a16="http://schemas.microsoft.com/office/drawing/2014/main" id="{B4F6EBC6-4BB6-2B48-B99C-C5A3D8D7207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7A9BB579-BE58-0748-A198-2F896A8D93BF}"/>
                  </a:ext>
                </a:extLst>
              </p:cNvPr>
              <p:cNvSpPr txBox="1"/>
              <p:nvPr/>
            </p:nvSpPr>
            <p:spPr>
              <a:xfrm>
                <a:off x="1933590" y="4542126"/>
                <a:ext cx="76559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</a:t>
                </a: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09B6F87E-C66D-C24A-9D74-06012A8ED752}"/>
                </a:ext>
              </a:extLst>
            </p:cNvPr>
            <p:cNvGrpSpPr/>
            <p:nvPr/>
          </p:nvGrpSpPr>
          <p:grpSpPr>
            <a:xfrm>
              <a:off x="9798954" y="3538066"/>
              <a:ext cx="768563" cy="341965"/>
              <a:chOff x="1907908" y="4523169"/>
              <a:chExt cx="1105497" cy="341965"/>
            </a:xfrm>
          </p:grpSpPr>
          <p:sp>
            <p:nvSpPr>
              <p:cNvPr id="160" name="Rounded Rectangle 159">
                <a:extLst>
                  <a:ext uri="{FF2B5EF4-FFF2-40B4-BE49-F238E27FC236}">
                    <a16:creationId xmlns:a16="http://schemas.microsoft.com/office/drawing/2014/main" id="{01401B34-C61D-CD45-890F-718D54F268C6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D3979C30-65A4-9045-A798-34BC33D4868E}"/>
                  </a:ext>
                </a:extLst>
              </p:cNvPr>
              <p:cNvSpPr txBox="1"/>
              <p:nvPr/>
            </p:nvSpPr>
            <p:spPr>
              <a:xfrm>
                <a:off x="1907908" y="4523169"/>
                <a:ext cx="10994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packet</a:t>
                </a:r>
              </a:p>
            </p:txBody>
          </p:sp>
        </p:grp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89521E46-BEC9-5C4E-82B8-EDA49A6FE31B}"/>
              </a:ext>
            </a:extLst>
          </p:cNvPr>
          <p:cNvSpPr txBox="1"/>
          <p:nvPr/>
        </p:nvSpPr>
        <p:spPr>
          <a:xfrm>
            <a:off x="4784940" y="2319147"/>
            <a:ext cx="1896665" cy="674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northbound abstractions,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protocols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F2A9AC-5208-F440-85C9-BC91E9B49F03}"/>
              </a:ext>
            </a:extLst>
          </p:cNvPr>
          <p:cNvGrpSpPr/>
          <p:nvPr/>
        </p:nvGrpSpPr>
        <p:grpSpPr>
          <a:xfrm>
            <a:off x="1235902" y="2266373"/>
            <a:ext cx="4876799" cy="714822"/>
            <a:chOff x="1235902" y="2266373"/>
            <a:chExt cx="4876799" cy="714822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876799" cy="71482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8FA0E095-2E70-CF4F-BAAD-5F6081A5EEC6}"/>
                </a:ext>
              </a:extLst>
            </p:cNvPr>
            <p:cNvGrpSpPr/>
            <p:nvPr/>
          </p:nvGrpSpPr>
          <p:grpSpPr>
            <a:xfrm>
              <a:off x="1418332" y="2420047"/>
              <a:ext cx="1503376" cy="375164"/>
              <a:chOff x="2793562" y="3559145"/>
              <a:chExt cx="1607438" cy="375164"/>
            </a:xfrm>
          </p:grpSpPr>
          <p:sp>
            <p:nvSpPr>
              <p:cNvPr id="128" name="Rounded Rectangle 127">
                <a:extLst>
                  <a:ext uri="{FF2B5EF4-FFF2-40B4-BE49-F238E27FC236}">
                    <a16:creationId xmlns:a16="http://schemas.microsoft.com/office/drawing/2014/main" id="{11EFF8DB-F7D6-F34F-9A62-91332868BEEF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8DDFB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6D405E66-E363-1545-90B5-9986D84C1F30}"/>
                  </a:ext>
                </a:extLst>
              </p:cNvPr>
              <p:cNvSpPr txBox="1"/>
              <p:nvPr/>
            </p:nvSpPr>
            <p:spPr>
              <a:xfrm>
                <a:off x="2840280" y="3583293"/>
                <a:ext cx="1560720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REST    API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CD93CAE-5D94-8143-B39F-78FD997DC548}"/>
                </a:ext>
              </a:extLst>
            </p:cNvPr>
            <p:cNvGrpSpPr/>
            <p:nvPr/>
          </p:nvGrpSpPr>
          <p:grpSpPr>
            <a:xfrm>
              <a:off x="3009593" y="2420047"/>
              <a:ext cx="1362970" cy="375164"/>
              <a:chOff x="2793562" y="3559145"/>
              <a:chExt cx="1457313" cy="375164"/>
            </a:xfrm>
          </p:grpSpPr>
          <p:sp>
            <p:nvSpPr>
              <p:cNvPr id="179" name="Rounded Rectangle 178">
                <a:extLst>
                  <a:ext uri="{FF2B5EF4-FFF2-40B4-BE49-F238E27FC236}">
                    <a16:creationId xmlns:a16="http://schemas.microsoft.com/office/drawing/2014/main" id="{251FA6D6-570F-5043-8D40-0C68D81CB6B5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FA6EF80F-6896-FD4C-B265-D258A85AA3F5}"/>
                  </a:ext>
                </a:extLst>
              </p:cNvPr>
              <p:cNvSpPr txBox="1"/>
              <p:nvPr/>
            </p:nvSpPr>
            <p:spPr>
              <a:xfrm>
                <a:off x="3085361" y="3583293"/>
                <a:ext cx="895069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Intent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92FD172-4A96-8947-B4EA-191E32379E48}"/>
              </a:ext>
            </a:extLst>
          </p:cNvPr>
          <p:cNvGrpSpPr/>
          <p:nvPr/>
        </p:nvGrpSpPr>
        <p:grpSpPr>
          <a:xfrm>
            <a:off x="1219130" y="3053536"/>
            <a:ext cx="5028153" cy="1413955"/>
            <a:chOff x="7281727" y="3116166"/>
            <a:chExt cx="5028153" cy="1413955"/>
          </a:xfrm>
        </p:grpSpPr>
        <p:sp>
          <p:nvSpPr>
            <p:cNvPr id="125" name="Rounded Rectangle 124">
              <a:extLst>
                <a:ext uri="{FF2B5EF4-FFF2-40B4-BE49-F238E27FC236}">
                  <a16:creationId xmlns:a16="http://schemas.microsoft.com/office/drawing/2014/main" id="{15918E48-99B5-A449-B81F-5A158B747E62}"/>
                </a:ext>
              </a:extLst>
            </p:cNvPr>
            <p:cNvSpPr/>
            <p:nvPr/>
          </p:nvSpPr>
          <p:spPr>
            <a:xfrm>
              <a:off x="7281727" y="3116166"/>
              <a:ext cx="4898361" cy="1408726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6312439-3E2F-644C-8FD1-E8F71A7DB152}"/>
                </a:ext>
              </a:extLst>
            </p:cNvPr>
            <p:cNvSpPr txBox="1"/>
            <p:nvPr/>
          </p:nvSpPr>
          <p:spPr>
            <a:xfrm>
              <a:off x="10953607" y="3768887"/>
              <a:ext cx="1356273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ONOS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distributed core</a:t>
              </a:r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E97E0286-2903-F34F-ADAC-94C103771297}"/>
                </a:ext>
              </a:extLst>
            </p:cNvPr>
            <p:cNvGrpSpPr/>
            <p:nvPr/>
          </p:nvGrpSpPr>
          <p:grpSpPr>
            <a:xfrm>
              <a:off x="9756131" y="3853524"/>
              <a:ext cx="971340" cy="459826"/>
              <a:chOff x="3067713" y="457817"/>
              <a:chExt cx="1563748" cy="459826"/>
            </a:xfrm>
          </p:grpSpPr>
          <p:sp>
            <p:nvSpPr>
              <p:cNvPr id="182" name="Rounded Rectangle 181">
                <a:extLst>
                  <a:ext uri="{FF2B5EF4-FFF2-40B4-BE49-F238E27FC236}">
                    <a16:creationId xmlns:a16="http://schemas.microsoft.com/office/drawing/2014/main" id="{9F6C6B2E-3ABD-2947-98E2-3C20E695245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4B932003-E003-284E-BC99-BB3E590BAF7F}"/>
                  </a:ext>
                </a:extLst>
              </p:cNvPr>
              <p:cNvSpPr txBox="1"/>
              <p:nvPr/>
            </p:nvSpPr>
            <p:spPr>
              <a:xfrm>
                <a:off x="3067713" y="541671"/>
                <a:ext cx="156374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statistics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24F9B1-1E6D-9B41-928B-341FF5DFDF26}"/>
                </a:ext>
              </a:extLst>
            </p:cNvPr>
            <p:cNvGrpSpPr/>
            <p:nvPr/>
          </p:nvGrpSpPr>
          <p:grpSpPr>
            <a:xfrm>
              <a:off x="7513930" y="3839969"/>
              <a:ext cx="889706" cy="459826"/>
              <a:chOff x="3128876" y="457817"/>
              <a:chExt cx="1432326" cy="459826"/>
            </a:xfrm>
          </p:grpSpPr>
          <p:sp>
            <p:nvSpPr>
              <p:cNvPr id="185" name="Rounded Rectangle 184">
                <a:extLst>
                  <a:ext uri="{FF2B5EF4-FFF2-40B4-BE49-F238E27FC236}">
                    <a16:creationId xmlns:a16="http://schemas.microsoft.com/office/drawing/2014/main" id="{BF3451CA-E2F4-BD46-9F75-89A9563784FD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AA2973D9-D16C-6544-8F9B-1DD24EE2A0B0}"/>
                  </a:ext>
                </a:extLst>
              </p:cNvPr>
              <p:cNvSpPr txBox="1"/>
              <p:nvPr/>
            </p:nvSpPr>
            <p:spPr>
              <a:xfrm>
                <a:off x="3140940" y="541671"/>
                <a:ext cx="1417294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8852A5B9-2F85-854B-90CF-9C2059271478}"/>
                </a:ext>
              </a:extLst>
            </p:cNvPr>
            <p:cNvGrpSpPr/>
            <p:nvPr/>
          </p:nvGrpSpPr>
          <p:grpSpPr>
            <a:xfrm>
              <a:off x="7525471" y="3279854"/>
              <a:ext cx="889706" cy="459826"/>
              <a:chOff x="3128876" y="457817"/>
              <a:chExt cx="1432326" cy="459826"/>
            </a:xfrm>
          </p:grpSpPr>
          <p:sp>
            <p:nvSpPr>
              <p:cNvPr id="188" name="Rounded Rectangle 187">
                <a:extLst>
                  <a:ext uri="{FF2B5EF4-FFF2-40B4-BE49-F238E27FC236}">
                    <a16:creationId xmlns:a16="http://schemas.microsoft.com/office/drawing/2014/main" id="{D26CA676-9ED8-CC4E-8413-ADE7E23BE8F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CE4916AA-860A-7249-BC1A-CDC4B88D7504}"/>
                  </a:ext>
                </a:extLst>
              </p:cNvPr>
              <p:cNvSpPr txBox="1"/>
              <p:nvPr/>
            </p:nvSpPr>
            <p:spPr>
              <a:xfrm>
                <a:off x="3306184" y="541671"/>
                <a:ext cx="108681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8000367E-BE0E-2042-88F2-1C6272B9137F}"/>
                </a:ext>
              </a:extLst>
            </p:cNvPr>
            <p:cNvGrpSpPr/>
            <p:nvPr/>
          </p:nvGrpSpPr>
          <p:grpSpPr>
            <a:xfrm>
              <a:off x="8671141" y="3852495"/>
              <a:ext cx="889706" cy="459826"/>
              <a:chOff x="3154244" y="470343"/>
              <a:chExt cx="1432326" cy="459826"/>
            </a:xfrm>
          </p:grpSpPr>
          <p:sp>
            <p:nvSpPr>
              <p:cNvPr id="191" name="Rounded Rectangle 190">
                <a:extLst>
                  <a:ext uri="{FF2B5EF4-FFF2-40B4-BE49-F238E27FC236}">
                    <a16:creationId xmlns:a16="http://schemas.microsoft.com/office/drawing/2014/main" id="{68906F77-7CA4-3A44-845A-3F01B6129213}"/>
                  </a:ext>
                </a:extLst>
              </p:cNvPr>
              <p:cNvSpPr/>
              <p:nvPr/>
            </p:nvSpPr>
            <p:spPr>
              <a:xfrm>
                <a:off x="3154244" y="470343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E19E10E4-1CA2-924C-8127-58FEFABAE9B4}"/>
                  </a:ext>
                </a:extLst>
              </p:cNvPr>
              <p:cNvSpPr txBox="1"/>
              <p:nvPr/>
            </p:nvSpPr>
            <p:spPr>
              <a:xfrm>
                <a:off x="3370539" y="541671"/>
                <a:ext cx="95810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ECBED06E-359B-7845-B6F4-2E4256AE3E14}"/>
                </a:ext>
              </a:extLst>
            </p:cNvPr>
            <p:cNvGrpSpPr/>
            <p:nvPr/>
          </p:nvGrpSpPr>
          <p:grpSpPr>
            <a:xfrm>
              <a:off x="8655384" y="3279854"/>
              <a:ext cx="889706" cy="459826"/>
              <a:chOff x="3128876" y="457817"/>
              <a:chExt cx="1432326" cy="459826"/>
            </a:xfrm>
          </p:grpSpPr>
          <p:sp>
            <p:nvSpPr>
              <p:cNvPr id="194" name="Rounded Rectangle 193">
                <a:extLst>
                  <a:ext uri="{FF2B5EF4-FFF2-40B4-BE49-F238E27FC236}">
                    <a16:creationId xmlns:a16="http://schemas.microsoft.com/office/drawing/2014/main" id="{23A83748-5026-604C-9933-08E9C9A4E708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8F6959D0-20F8-5342-B065-B451D53D0482}"/>
                  </a:ext>
                </a:extLst>
              </p:cNvPr>
              <p:cNvSpPr txBox="1"/>
              <p:nvPr/>
            </p:nvSpPr>
            <p:spPr>
              <a:xfrm>
                <a:off x="3296911" y="541671"/>
                <a:ext cx="110535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paths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0BA7D74E-2298-5844-AEE2-858B31DEE773}"/>
                </a:ext>
              </a:extLst>
            </p:cNvPr>
            <p:cNvGrpSpPr/>
            <p:nvPr/>
          </p:nvGrpSpPr>
          <p:grpSpPr>
            <a:xfrm>
              <a:off x="9686140" y="3279854"/>
              <a:ext cx="1166221" cy="459826"/>
              <a:chOff x="3003364" y="457817"/>
              <a:chExt cx="1692457" cy="459826"/>
            </a:xfrm>
          </p:grpSpPr>
          <p:sp>
            <p:nvSpPr>
              <p:cNvPr id="241" name="Rounded Rectangle 240">
                <a:extLst>
                  <a:ext uri="{FF2B5EF4-FFF2-40B4-BE49-F238E27FC236}">
                    <a16:creationId xmlns:a16="http://schemas.microsoft.com/office/drawing/2014/main" id="{72F83317-BC53-D649-99B8-7740B1AD9877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5DC30270-8B98-A84E-9C7B-8E1AA228AF27}"/>
                  </a:ext>
                </a:extLst>
              </p:cNvPr>
              <p:cNvSpPr txBox="1"/>
              <p:nvPr/>
            </p:nvSpPr>
            <p:spPr>
              <a:xfrm>
                <a:off x="3003364" y="541671"/>
                <a:ext cx="1692457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 rules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477FD664-C039-0241-A68A-77F2048F0A86}"/>
                </a:ext>
              </a:extLst>
            </p:cNvPr>
            <p:cNvGrpSpPr/>
            <p:nvPr/>
          </p:nvGrpSpPr>
          <p:grpSpPr>
            <a:xfrm>
              <a:off x="10986913" y="3284449"/>
              <a:ext cx="986973" cy="459826"/>
              <a:chOff x="3128876" y="457817"/>
              <a:chExt cx="1432326" cy="459826"/>
            </a:xfrm>
          </p:grpSpPr>
          <p:sp>
            <p:nvSpPr>
              <p:cNvPr id="244" name="Rounded Rectangle 243">
                <a:extLst>
                  <a:ext uri="{FF2B5EF4-FFF2-40B4-BE49-F238E27FC236}">
                    <a16:creationId xmlns:a16="http://schemas.microsoft.com/office/drawing/2014/main" id="{AF2AD232-6210-B541-9E07-133C32A1231A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TextBox 244">
                <a:extLst>
                  <a:ext uri="{FF2B5EF4-FFF2-40B4-BE49-F238E27FC236}">
                    <a16:creationId xmlns:a16="http://schemas.microsoft.com/office/drawing/2014/main" id="{9C36D8BD-8A4B-B34A-BE19-5CCFA5F2A311}"/>
                  </a:ext>
                </a:extLst>
              </p:cNvPr>
              <p:cNvSpPr txBox="1"/>
              <p:nvPr/>
            </p:nvSpPr>
            <p:spPr>
              <a:xfrm>
                <a:off x="3152699" y="541671"/>
                <a:ext cx="139379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topology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E9221522-35ED-0E48-8C4E-5E45D8BA1EBB}"/>
              </a:ext>
            </a:extLst>
          </p:cNvPr>
          <p:cNvCxnSpPr/>
          <p:nvPr/>
        </p:nvCxnSpPr>
        <p:spPr>
          <a:xfrm>
            <a:off x="1349154" y="5538827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28318C6B-5A4E-644F-868C-C9FEF9E2779F}"/>
              </a:ext>
            </a:extLst>
          </p:cNvPr>
          <p:cNvSpPr txBox="1">
            <a:spLocks/>
          </p:cNvSpPr>
          <p:nvPr/>
        </p:nvSpPr>
        <p:spPr>
          <a:xfrm>
            <a:off x="8185530" y="2085890"/>
            <a:ext cx="3601461" cy="4001759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>
                <a:solidFill>
                  <a:srgbClr val="000000"/>
                </a:solidFill>
              </a:rPr>
              <a:t>control apps separate from controller</a:t>
            </a:r>
          </a:p>
          <a:p>
            <a:r>
              <a:rPr lang="en-US" sz="2400" dirty="0">
                <a:solidFill>
                  <a:srgbClr val="000000"/>
                </a:solidFill>
              </a:rPr>
              <a:t>intent framework: high-level specification of service: what rather than how</a:t>
            </a:r>
          </a:p>
          <a:p>
            <a:r>
              <a:rPr lang="en-US" sz="2400" dirty="0">
                <a:solidFill>
                  <a:srgbClr val="000000"/>
                </a:solidFill>
              </a:rPr>
              <a:t>considerable emphasis on distributed core: service reliability, replication performance scaling</a:t>
            </a:r>
          </a:p>
        </p:txBody>
      </p:sp>
    </p:spTree>
    <p:extLst>
      <p:ext uri="{BB962C8B-B14F-4D97-AF65-F5344CB8AC3E}">
        <p14:creationId xmlns:p14="http://schemas.microsoft.com/office/powerpoint/2010/main" val="3622540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0518" y="1486033"/>
            <a:ext cx="10515600" cy="4351338"/>
          </a:xfrm>
        </p:spPr>
        <p:txBody>
          <a:bodyPr>
            <a:normAutofit fontScale="92500" lnSpcReduction="10000"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hardening the control plane: dependable, reliable, performance-scalable, secure distributed system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robustness to failures: leverage strong theory of reliable distributed system for control plane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dependability, security: “baked in” from day one? 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networks, protocols meeting mission-specific requirements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e.g., real-time, ultra-reliable, ultra-secure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Internet-scaling: beyond a single AS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SDN critical in 5G cellular networks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SDN:  selected challenges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866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21100</TotalTime>
  <Words>13169</Words>
  <Application>Microsoft Macintosh PowerPoint</Application>
  <PresentationFormat>Widescreen</PresentationFormat>
  <Paragraphs>3506</Paragraphs>
  <Slides>121</Slides>
  <Notes>76</Notes>
  <HiddenSlides>1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121</vt:i4>
      </vt:variant>
    </vt:vector>
  </HeadingPairs>
  <TitlesOfParts>
    <vt:vector size="135" baseType="lpstr">
      <vt:lpstr>Arial</vt:lpstr>
      <vt:lpstr>Arial Narrow</vt:lpstr>
      <vt:lpstr>Calibri</vt:lpstr>
      <vt:lpstr>Calibri Light</vt:lpstr>
      <vt:lpstr>Comic Sans MS</vt:lpstr>
      <vt:lpstr>Courier New</vt:lpstr>
      <vt:lpstr>Gill Sans MT</vt:lpstr>
      <vt:lpstr>Times New Roman</vt:lpstr>
      <vt:lpstr>TimesLTPro</vt:lpstr>
      <vt:lpstr>Wingdings</vt:lpstr>
      <vt:lpstr>ZapfDingbats</vt:lpstr>
      <vt:lpstr>Office Theme</vt:lpstr>
      <vt:lpstr>1_Office Theme</vt:lpstr>
      <vt:lpstr>Clip</vt:lpstr>
      <vt:lpstr>PowerPoint Presentation</vt:lpstr>
      <vt:lpstr>Network layer control plane: our goals</vt:lpstr>
      <vt:lpstr>Network layer: “control plane” roadmap</vt:lpstr>
      <vt:lpstr>Network-layer functions</vt:lpstr>
      <vt:lpstr>Per-router control plane</vt:lpstr>
      <vt:lpstr>Software-Defined Networking (SDN) control plane</vt:lpstr>
      <vt:lpstr>Per-router control plane</vt:lpstr>
      <vt:lpstr>Network layer: “control plane” roadmap</vt:lpstr>
      <vt:lpstr>Routing protocols</vt:lpstr>
      <vt:lpstr>Graph abstraction: link costs</vt:lpstr>
      <vt:lpstr>Routing algorithm classification</vt:lpstr>
      <vt:lpstr>Network layer: “control plane” roadmap</vt:lpstr>
      <vt:lpstr>Dijkstra’s link-state routing algorithm</vt:lpstr>
      <vt:lpstr>Dijkstra’s link-state routing algorithm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another example</vt:lpstr>
      <vt:lpstr>Dijkstra’s algorithm: discussion</vt:lpstr>
      <vt:lpstr>Dijkstra’s algorithm: oscillations possible</vt:lpstr>
      <vt:lpstr>Network layer: “control plane” roadmap</vt:lpstr>
      <vt:lpstr>Distance vector algorithm </vt:lpstr>
      <vt:lpstr>Bellman-Ford Example</vt:lpstr>
      <vt:lpstr>Distance vector algorithm </vt:lpstr>
      <vt:lpstr>Distance vector algorithm:  </vt:lpstr>
      <vt:lpstr>Distance vector: example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vector: state information diffusion</vt:lpstr>
      <vt:lpstr>Distance vector: link cost changes</vt:lpstr>
      <vt:lpstr>Distance vector: link cost changes</vt:lpstr>
      <vt:lpstr>Comparison of LS and DV algorithms</vt:lpstr>
      <vt:lpstr>Network layer: “control plane” roadmap</vt:lpstr>
      <vt:lpstr>Making routing scalable</vt:lpstr>
      <vt:lpstr>Internet approach to scalable routing</vt:lpstr>
      <vt:lpstr>Interconnected ASes</vt:lpstr>
      <vt:lpstr>Inter-AS routing:  a role in intradomain forwarding</vt:lpstr>
      <vt:lpstr>Intra-AS routing:  routing within an AS</vt:lpstr>
      <vt:lpstr>OSPF (Open Shortest Path First) routing</vt:lpstr>
      <vt:lpstr>Hierarchical OSPF</vt:lpstr>
      <vt:lpstr>Network layer: “control plane” roadmap</vt:lpstr>
      <vt:lpstr>Interconnected ASes</vt:lpstr>
      <vt:lpstr>Internet inter-AS routing: BGP</vt:lpstr>
      <vt:lpstr>eBGP, iBGP connections</vt:lpstr>
      <vt:lpstr>BGP basics</vt:lpstr>
      <vt:lpstr>BGP protocol messages</vt:lpstr>
      <vt:lpstr>Path attributes and BGP routes</vt:lpstr>
      <vt:lpstr>BGP path advertisement</vt:lpstr>
      <vt:lpstr>BGP path advertisement: multiple paths</vt:lpstr>
      <vt:lpstr>BGP: populating forwarding tables </vt:lpstr>
      <vt:lpstr>BGP: populating forwarding tables </vt:lpstr>
      <vt:lpstr>Hot potato routing</vt:lpstr>
      <vt:lpstr>BGP: achieving policy via advertisements</vt:lpstr>
      <vt:lpstr>BGP: achieving policy via advertisements (more)</vt:lpstr>
      <vt:lpstr>BGP route selection</vt:lpstr>
      <vt:lpstr>Why different Intra-, Inter-AS routing ? </vt:lpstr>
      <vt:lpstr>Network layer: “control plane” roadmap</vt:lpstr>
      <vt:lpstr>Software defined networking (SDN)</vt:lpstr>
      <vt:lpstr>Per-router control plane</vt:lpstr>
      <vt:lpstr>Software-Defined Networking (SDN) control plane</vt:lpstr>
      <vt:lpstr>Software defined networking (SDN)</vt:lpstr>
      <vt:lpstr>SDN analogy: mainframe to PC revolution</vt:lpstr>
      <vt:lpstr>Traffic engineering: difficult with traditional routing</vt:lpstr>
      <vt:lpstr>Traffic engineering: difficult with traditional routing</vt:lpstr>
      <vt:lpstr>Traffic engineering: difficult with traditional routing</vt:lpstr>
      <vt:lpstr>Software defined networking (SDN)</vt:lpstr>
      <vt:lpstr>Software defined networking (SDN)</vt:lpstr>
      <vt:lpstr>Software defined networking (SDN)</vt:lpstr>
      <vt:lpstr>Software defined networking (SDN)</vt:lpstr>
      <vt:lpstr>Components of SDN controller</vt:lpstr>
      <vt:lpstr>OpenFlow protocol</vt:lpstr>
      <vt:lpstr>OpenFlow: controller-to-switch messages</vt:lpstr>
      <vt:lpstr>OpenFlow: switch-to-controller messages</vt:lpstr>
      <vt:lpstr>SDN: control/data plane interaction example</vt:lpstr>
      <vt:lpstr>SDN: control/data plane interaction example</vt:lpstr>
      <vt:lpstr>Google ORION SDN control plane</vt:lpstr>
      <vt:lpstr>OpenDaylight (ODL) controller</vt:lpstr>
      <vt:lpstr>ONOS controller</vt:lpstr>
      <vt:lpstr>SDN:  selected challenges</vt:lpstr>
      <vt:lpstr>SDN and the future of traditional network protocols</vt:lpstr>
      <vt:lpstr>Network layer: “control plane” roadmap</vt:lpstr>
      <vt:lpstr>ICMP: internet control message protocol</vt:lpstr>
      <vt:lpstr>Traceroute and ICMP</vt:lpstr>
      <vt:lpstr>Network layer: “control plane” roadmap</vt:lpstr>
      <vt:lpstr>What is network management?</vt:lpstr>
      <vt:lpstr>Components of network management</vt:lpstr>
      <vt:lpstr>Network operator approaches to management</vt:lpstr>
      <vt:lpstr>SNMP protocol</vt:lpstr>
      <vt:lpstr>SNMP protocol: message types</vt:lpstr>
      <vt:lpstr>SNMP protocol: message formats</vt:lpstr>
      <vt:lpstr>SNMP: Management Information Base (MIB)</vt:lpstr>
      <vt:lpstr>NETCONF overview</vt:lpstr>
      <vt:lpstr>NETCONF initialization, exchange, close</vt:lpstr>
      <vt:lpstr>Selected NETCONF Operations</vt:lpstr>
      <vt:lpstr>Sample NETCONF RPC message</vt:lpstr>
      <vt:lpstr>YANG</vt:lpstr>
      <vt:lpstr>Network layer:  Summary</vt:lpstr>
      <vt:lpstr>Network layer, control plane:  Done!</vt:lpstr>
      <vt:lpstr>Additional Chapter 5 slides</vt:lpstr>
      <vt:lpstr>Distance vector: another example</vt:lpstr>
      <vt:lpstr>Distance vector: another example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Jim Kurose</cp:lastModifiedBy>
  <cp:revision>717</cp:revision>
  <dcterms:created xsi:type="dcterms:W3CDTF">2020-01-18T07:24:59Z</dcterms:created>
  <dcterms:modified xsi:type="dcterms:W3CDTF">2023-07-04T15:02:51Z</dcterms:modified>
</cp:coreProperties>
</file>